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2"/>
  </p:handoutMasterIdLst>
  <p:sldIdLst>
    <p:sldId id="256" r:id="rId2"/>
    <p:sldId id="257" r:id="rId3"/>
    <p:sldId id="263" r:id="rId4"/>
    <p:sldId id="312" r:id="rId5"/>
    <p:sldId id="264" r:id="rId6"/>
    <p:sldId id="267" r:id="rId7"/>
    <p:sldId id="265" r:id="rId8"/>
    <p:sldId id="266" r:id="rId9"/>
    <p:sldId id="268" r:id="rId10"/>
    <p:sldId id="269" r:id="rId11"/>
    <p:sldId id="270" r:id="rId12"/>
    <p:sldId id="272" r:id="rId13"/>
    <p:sldId id="271" r:id="rId14"/>
    <p:sldId id="258" r:id="rId15"/>
    <p:sldId id="259" r:id="rId16"/>
    <p:sldId id="273" r:id="rId17"/>
    <p:sldId id="260" r:id="rId18"/>
    <p:sldId id="274" r:id="rId19"/>
    <p:sldId id="284" r:id="rId20"/>
    <p:sldId id="285" r:id="rId21"/>
    <p:sldId id="319" r:id="rId22"/>
    <p:sldId id="318" r:id="rId23"/>
    <p:sldId id="286" r:id="rId24"/>
    <p:sldId id="287" r:id="rId25"/>
    <p:sldId id="288" r:id="rId26"/>
    <p:sldId id="289" r:id="rId27"/>
    <p:sldId id="283" r:id="rId28"/>
    <p:sldId id="320" r:id="rId29"/>
    <p:sldId id="321" r:id="rId30"/>
    <p:sldId id="290" r:id="rId31"/>
    <p:sldId id="311" r:id="rId32"/>
    <p:sldId id="313" r:id="rId33"/>
    <p:sldId id="299" r:id="rId34"/>
    <p:sldId id="291" r:id="rId35"/>
    <p:sldId id="292" r:id="rId36"/>
    <p:sldId id="298" r:id="rId37"/>
    <p:sldId id="293" r:id="rId38"/>
    <p:sldId id="294" r:id="rId39"/>
    <p:sldId id="297" r:id="rId40"/>
    <p:sldId id="301" r:id="rId41"/>
    <p:sldId id="315" r:id="rId42"/>
    <p:sldId id="316" r:id="rId43"/>
    <p:sldId id="302" r:id="rId44"/>
    <p:sldId id="314" r:id="rId45"/>
    <p:sldId id="304" r:id="rId46"/>
    <p:sldId id="303" r:id="rId47"/>
    <p:sldId id="300" r:id="rId48"/>
    <p:sldId id="308" r:id="rId49"/>
    <p:sldId id="307" r:id="rId50"/>
    <p:sldId id="309" r:id="rId51"/>
  </p:sldIdLst>
  <p:sldSz cx="9144000" cy="6858000" type="screen4x3"/>
  <p:notesSz cx="9926638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F7E"/>
    <a:srgbClr val="96F375"/>
    <a:srgbClr val="F4F292"/>
    <a:srgbClr val="E7E9B5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18" autoAdjust="0"/>
  </p:normalViewPr>
  <p:slideViewPr>
    <p:cSldViewPr>
      <p:cViewPr varScale="1">
        <p:scale>
          <a:sx n="106" d="100"/>
          <a:sy n="106" d="100"/>
        </p:scale>
        <p:origin x="9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4" cy="339883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7" y="0"/>
            <a:ext cx="4301544" cy="339883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41A3CC87-1862-46DD-946F-19AC0D77EF27}" type="datetimeFigureOut">
              <a:rPr lang="zh-TW" altLang="en-US" smtClean="0"/>
              <a:t>2018/12/24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4" cy="339883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7" y="6456612"/>
            <a:ext cx="4301544" cy="339883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A42BECA6-78C5-4C8B-9C05-23BB61F358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27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90C9C-CE4C-46ED-99D3-823EC7C88C8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7EF60-FDC3-4C8D-B398-F39D52A19AD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D8536-82B3-45BB-81D1-68D90874E5A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4DC1CA-8866-4492-9E34-B018EC474B5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878A17-CBD1-46DC-9356-DA3C418E318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8F641D-EC21-4428-853F-DFBD865EAFE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49660-AF31-4EC3-94C5-3C509F7D8BE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AAC7-8BDF-4451-909B-0C8D16ED603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18593-BE0E-4B14-B89F-A38E1F10AB1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8981F-A62B-4C71-BB39-4AD06564482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0D3FF-A653-4351-8782-DB39C115A3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22EB2-7BDC-4F32-B142-A9AC041C164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632D7-A338-4DB0-8B08-AA339267E49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E2AD0-2FD5-418C-805D-FC2FDF6CA81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F224A8-A881-4DE5-B8DD-C9A27CF4687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6.jpeg"/><Relationship Id="rId4" Type="http://schemas.openxmlformats.org/officeDocument/2006/relationships/image" Target="../media/image3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6.jpeg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4.pn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8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51.jpeg"/><Relationship Id="rId4" Type="http://schemas.openxmlformats.org/officeDocument/2006/relationships/image" Target="../media/image50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6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69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73.jpeg"/><Relationship Id="rId4" Type="http://schemas.openxmlformats.org/officeDocument/2006/relationships/image" Target="../media/image7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0000FF"/>
                </a:solidFill>
              </a:rPr>
              <a:t>The Schr</a:t>
            </a:r>
            <a:r>
              <a:rPr lang="en-US" altLang="zh-TW">
                <a:solidFill>
                  <a:srgbClr val="0000FF"/>
                </a:solidFill>
                <a:cs typeface="Arial" charset="0"/>
              </a:rPr>
              <a:t>ö</a:t>
            </a:r>
            <a:r>
              <a:rPr lang="en-US" altLang="zh-TW">
                <a:solidFill>
                  <a:srgbClr val="0000FF"/>
                </a:solidFill>
              </a:rPr>
              <a:t>dinger Equation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Wei-Li Chen</a:t>
            </a:r>
          </a:p>
          <a:p>
            <a:r>
              <a:rPr lang="en-US" altLang="zh-TW" dirty="0" smtClean="0"/>
              <a:t>12/07/2015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0000FF"/>
                </a:solidFill>
              </a:rPr>
              <a:t>Solving Schr</a:t>
            </a:r>
            <a:r>
              <a:rPr lang="en-US" altLang="zh-TW">
                <a:solidFill>
                  <a:srgbClr val="0000FF"/>
                </a:solidFill>
                <a:cs typeface="Arial" charset="0"/>
              </a:rPr>
              <a:t>ö</a:t>
            </a:r>
            <a:r>
              <a:rPr lang="en-US" altLang="zh-TW">
                <a:solidFill>
                  <a:srgbClr val="0000FF"/>
                </a:solidFill>
              </a:rPr>
              <a:t>dinger Equation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>
                <a:solidFill>
                  <a:srgbClr val="0000FF"/>
                </a:solidFill>
              </a:rPr>
              <a:t>The fundamental problem of quantum mechanics is to solve the </a:t>
            </a:r>
            <a:r>
              <a:rPr lang="en-US" altLang="zh-TW" sz="2800">
                <a:solidFill>
                  <a:srgbClr val="FF0000"/>
                </a:solidFill>
              </a:rPr>
              <a:t>Schr</a:t>
            </a:r>
            <a:r>
              <a:rPr lang="en-US" altLang="zh-TW" sz="2800">
                <a:solidFill>
                  <a:srgbClr val="FF0000"/>
                </a:solidFill>
                <a:cs typeface="Arial" charset="0"/>
              </a:rPr>
              <a:t>ö</a:t>
            </a:r>
            <a:r>
              <a:rPr lang="en-US" altLang="zh-TW" sz="2800">
                <a:solidFill>
                  <a:srgbClr val="FF0000"/>
                </a:solidFill>
              </a:rPr>
              <a:t>dinger equation</a:t>
            </a:r>
            <a:r>
              <a:rPr lang="en-US" altLang="zh-TW" sz="2800">
                <a:solidFill>
                  <a:srgbClr val="0000FF"/>
                </a:solidFill>
              </a:rPr>
              <a:t> for the wave function</a:t>
            </a:r>
            <a:r>
              <a:rPr lang="en-US" altLang="zh-TW" sz="2800"/>
              <a:t>. The measurable quantities such as position, momentum, energy…etc can be calculated using appropriate operators.</a:t>
            </a:r>
          </a:p>
          <a:p>
            <a:pPr>
              <a:lnSpc>
                <a:spcPct val="90000"/>
              </a:lnSpc>
            </a:pPr>
            <a:r>
              <a:rPr lang="en-US" altLang="zh-TW" sz="2800">
                <a:solidFill>
                  <a:srgbClr val="0000FF"/>
                </a:solidFill>
              </a:rPr>
              <a:t>The Schr</a:t>
            </a:r>
            <a:r>
              <a:rPr lang="en-US" altLang="zh-TW" sz="2800">
                <a:solidFill>
                  <a:srgbClr val="0000FF"/>
                </a:solidFill>
                <a:cs typeface="Arial" charset="0"/>
              </a:rPr>
              <a:t>ö</a:t>
            </a:r>
            <a:r>
              <a:rPr lang="en-US" altLang="zh-TW" sz="2800">
                <a:solidFill>
                  <a:srgbClr val="0000FF"/>
                </a:solidFill>
              </a:rPr>
              <a:t>dinger equation is </a:t>
            </a:r>
            <a:r>
              <a:rPr lang="en-US" altLang="zh-TW" sz="2800">
                <a:solidFill>
                  <a:srgbClr val="FF0000"/>
                </a:solidFill>
              </a:rPr>
              <a:t>a linear differential equation</a:t>
            </a:r>
            <a:r>
              <a:rPr lang="en-US" altLang="zh-TW" sz="2800">
                <a:solidFill>
                  <a:srgbClr val="0000FF"/>
                </a:solidFill>
              </a:rPr>
              <a:t>. The superposition of solutions is still the solution to it. </a:t>
            </a:r>
          </a:p>
          <a:p>
            <a:pPr>
              <a:lnSpc>
                <a:spcPct val="90000"/>
              </a:lnSpc>
            </a:pPr>
            <a:r>
              <a:rPr lang="en-US" altLang="zh-TW" sz="2800"/>
              <a:t>The required </a:t>
            </a:r>
            <a:r>
              <a:rPr lang="en-US" altLang="zh-TW" sz="2800">
                <a:solidFill>
                  <a:srgbClr val="FF0000"/>
                </a:solidFill>
              </a:rPr>
              <a:t>boundary conditions</a:t>
            </a:r>
            <a:r>
              <a:rPr lang="en-US" altLang="zh-TW" sz="2800"/>
              <a:t> comes from Born’s interpretation of wave function and associated physical explanation.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0000FF"/>
                </a:solidFill>
              </a:rPr>
              <a:t>Boundary Conditions</a:t>
            </a:r>
          </a:p>
        </p:txBody>
      </p:sp>
      <p:graphicFrame>
        <p:nvGraphicFramePr>
          <p:cNvPr id="2458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936625" y="1785938"/>
          <a:ext cx="7270750" cy="281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方程式" r:id="rId3" imgW="2755800" imgH="1066680" progId="Equation.3">
                  <p:embed/>
                </p:oleObj>
              </mc:Choice>
              <mc:Fallback>
                <p:oleObj name="方程式" r:id="rId3" imgW="2755800" imgH="1066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785938"/>
                        <a:ext cx="7270750" cy="2814637"/>
                      </a:xfrm>
                      <a:prstGeom prst="rect">
                        <a:avLst/>
                      </a:prstGeom>
                      <a:solidFill>
                        <a:srgbClr val="F4F29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755650" y="1674813"/>
          <a:ext cx="7920038" cy="451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方程式" r:id="rId3" imgW="3962160" imgH="2260440" progId="Equation.3">
                  <p:embed/>
                </p:oleObj>
              </mc:Choice>
              <mc:Fallback>
                <p:oleObj name="方程式" r:id="rId3" imgW="3962160" imgH="2260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674813"/>
                        <a:ext cx="7920038" cy="451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0000FF"/>
                </a:solidFill>
              </a:rPr>
              <a:t>Boundary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0000FF"/>
                </a:solidFill>
              </a:rPr>
              <a:t>Linear Differential Equation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The Schr</a:t>
            </a:r>
            <a:r>
              <a:rPr lang="en-US" altLang="zh-TW">
                <a:cs typeface="Arial" charset="0"/>
              </a:rPr>
              <a:t>ödinger Equation is a linear differential equation. Its solutions are called eigenfunctions. The linear combination of eigenfunctions are also solutions to it.</a:t>
            </a:r>
          </a:p>
          <a:p>
            <a:r>
              <a:rPr lang="en-US" altLang="zh-TW">
                <a:cs typeface="Arial" charset="0"/>
              </a:rPr>
              <a:t>Two waves are superimposed by adding them up.  Don’t add up </a:t>
            </a:r>
            <a:r>
              <a:rPr lang="en-US" altLang="zh-TW"/>
              <a:t>|</a:t>
            </a:r>
            <a:r>
              <a:rPr lang="el-GR" altLang="zh-TW"/>
              <a:t>Ψ</a:t>
            </a:r>
            <a:r>
              <a:rPr lang="en-US" altLang="zh-TW"/>
              <a:t>|</a:t>
            </a:r>
            <a:r>
              <a:rPr lang="en-US" altLang="zh-TW" baseline="30000"/>
              <a:t>2</a:t>
            </a:r>
            <a:r>
              <a:rPr lang="en-US" altLang="zh-TW"/>
              <a:t>.  (double slit interference experiment)</a:t>
            </a:r>
            <a:endParaRPr lang="en-US" altLang="zh-TW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63738"/>
            <a:ext cx="3635375" cy="405765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9288" y="1412875"/>
            <a:ext cx="4478337" cy="5256213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0000FF"/>
                </a:solidFill>
              </a:rPr>
              <a:t>The Infinite Square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0000FF"/>
                </a:solidFill>
              </a:rPr>
              <a:t>Apply Standing Wave Condition</a:t>
            </a:r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39750" y="1936750"/>
          <a:ext cx="8459788" cy="414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方程式" r:id="rId3" imgW="4457520" imgH="2184120" progId="Equation.3">
                  <p:embed/>
                </p:oleObj>
              </mc:Choice>
              <mc:Fallback>
                <p:oleObj name="方程式" r:id="rId3" imgW="4457520" imgH="21841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36750"/>
                        <a:ext cx="8459788" cy="414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365482"/>
              </p:ext>
            </p:extLst>
          </p:nvPr>
        </p:nvGraphicFramePr>
        <p:xfrm>
          <a:off x="1259632" y="188640"/>
          <a:ext cx="6808936" cy="648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方程式" r:id="rId3" imgW="4546440" imgH="4330440" progId="Equation.3">
                  <p:embed/>
                </p:oleObj>
              </mc:Choice>
              <mc:Fallback>
                <p:oleObj name="方程式" r:id="rId3" imgW="4546440" imgH="4330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88640"/>
                        <a:ext cx="6808936" cy="64852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42938"/>
            <a:ext cx="8143875" cy="5834062"/>
          </a:xfrm>
          <a:prstGeom prst="rect">
            <a:avLst/>
          </a:prstGeo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7950" y="1758950"/>
            <a:ext cx="7016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>
                <a:solidFill>
                  <a:srgbClr val="FF0000"/>
                </a:solidFill>
              </a:rPr>
              <a:t>n=3</a:t>
            </a:r>
          </a:p>
          <a:p>
            <a:endParaRPr lang="en-US" altLang="zh-TW" sz="2400">
              <a:solidFill>
                <a:srgbClr val="FF0000"/>
              </a:solidFill>
            </a:endParaRPr>
          </a:p>
          <a:p>
            <a:endParaRPr lang="en-US" altLang="zh-TW" sz="2400">
              <a:solidFill>
                <a:srgbClr val="FF0000"/>
              </a:solidFill>
            </a:endParaRPr>
          </a:p>
          <a:p>
            <a:endParaRPr lang="en-US" altLang="zh-TW" sz="2400">
              <a:solidFill>
                <a:srgbClr val="FF0000"/>
              </a:solidFill>
            </a:endParaRPr>
          </a:p>
          <a:p>
            <a:endParaRPr lang="en-US" altLang="zh-TW" sz="2400">
              <a:solidFill>
                <a:srgbClr val="FF0000"/>
              </a:solidFill>
            </a:endParaRPr>
          </a:p>
          <a:p>
            <a:r>
              <a:rPr lang="en-US" altLang="zh-TW" sz="2400">
                <a:solidFill>
                  <a:srgbClr val="FF0000"/>
                </a:solidFill>
              </a:rPr>
              <a:t>n=2</a:t>
            </a:r>
          </a:p>
          <a:p>
            <a:endParaRPr lang="en-US" altLang="zh-TW" sz="2400">
              <a:solidFill>
                <a:srgbClr val="FF0000"/>
              </a:solidFill>
            </a:endParaRPr>
          </a:p>
          <a:p>
            <a:endParaRPr lang="en-US" altLang="zh-TW" sz="2400">
              <a:solidFill>
                <a:srgbClr val="FF0000"/>
              </a:solidFill>
            </a:endParaRPr>
          </a:p>
          <a:p>
            <a:endParaRPr lang="en-US" altLang="zh-TW" sz="2400">
              <a:solidFill>
                <a:srgbClr val="FF0000"/>
              </a:solidFill>
            </a:endParaRPr>
          </a:p>
          <a:p>
            <a:endParaRPr lang="en-US" altLang="zh-TW" sz="2400">
              <a:solidFill>
                <a:srgbClr val="FF0000"/>
              </a:solidFill>
            </a:endParaRPr>
          </a:p>
          <a:p>
            <a:r>
              <a:rPr lang="en-US" altLang="zh-TW" sz="2400">
                <a:solidFill>
                  <a:srgbClr val="FF0000"/>
                </a:solidFill>
              </a:rPr>
              <a:t>n=1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20713"/>
            <a:ext cx="8435975" cy="4525962"/>
          </a:xfrm>
        </p:spPr>
        <p:txBody>
          <a:bodyPr/>
          <a:lstStyle/>
          <a:p>
            <a:r>
              <a:rPr lang="en-US" altLang="zh-TW" sz="2800"/>
              <a:t>Comparison with classical results</a:t>
            </a:r>
          </a:p>
          <a:p>
            <a:endParaRPr lang="en-US" altLang="zh-TW" sz="2800"/>
          </a:p>
          <a:p>
            <a:endParaRPr lang="en-US" altLang="zh-TW" sz="2800"/>
          </a:p>
          <a:p>
            <a:r>
              <a:rPr lang="en-US" altLang="zh-TW" sz="2800"/>
              <a:t>The complete wave function</a:t>
            </a:r>
          </a:p>
        </p:txBody>
      </p:sp>
      <p:graphicFrame>
        <p:nvGraphicFramePr>
          <p:cNvPr id="34822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71550" y="1203325"/>
          <a:ext cx="48958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方程式" r:id="rId3" imgW="2286000" imgH="444240" progId="Equation.3">
                  <p:embed/>
                </p:oleObj>
              </mc:Choice>
              <mc:Fallback>
                <p:oleObj name="方程式" r:id="rId3" imgW="228600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203325"/>
                        <a:ext cx="489585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00113" y="2738438"/>
          <a:ext cx="5472112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方程式" r:id="rId5" imgW="2463480" imgH="1333440" progId="Equation.3">
                  <p:embed/>
                </p:oleObj>
              </mc:Choice>
              <mc:Fallback>
                <p:oleObj name="方程式" r:id="rId5" imgW="2463480" imgH="13334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38438"/>
                        <a:ext cx="5472112" cy="296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9325" y="1844675"/>
            <a:ext cx="3114675" cy="1192213"/>
          </a:xfrm>
          <a:prstGeom prst="rect">
            <a:avLst/>
          </a:prstGeom>
          <a:noFill/>
        </p:spPr>
      </p:pic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3779838" y="5805488"/>
            <a:ext cx="7921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H="1">
            <a:off x="5003800" y="6092825"/>
            <a:ext cx="10810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0000FF"/>
                </a:solidFill>
              </a:rPr>
              <a:t>The Finite Square Well</a:t>
            </a:r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/>
          <a:srcRect l="50009" b="17378"/>
          <a:stretch/>
        </p:blipFill>
        <p:spPr>
          <a:xfrm>
            <a:off x="4139952" y="4437112"/>
            <a:ext cx="3966132" cy="2088232"/>
          </a:xfrm>
          <a:noFill/>
          <a:ln/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827088" y="1773238"/>
            <a:ext cx="76342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If E&gt;V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, E can be any value.  </a:t>
            </a:r>
          </a:p>
          <a:p>
            <a:r>
              <a:rPr lang="en-US" altLang="zh-TW" sz="2400" dirty="0"/>
              <a:t>The situation will be just like a free electron.</a:t>
            </a:r>
          </a:p>
          <a:p>
            <a:r>
              <a:rPr lang="en-US" altLang="zh-TW" sz="2400" dirty="0"/>
              <a:t>If 0&lt;E&lt;V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, we need to solve the Schrödinger Equation: 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Quantum wells are heterojunction structures that forms</a:t>
            </a:r>
          </a:p>
          <a:p>
            <a:r>
              <a:rPr lang="en-US" altLang="zh-TW" sz="2400" dirty="0"/>
              <a:t>the finite square well.</a:t>
            </a:r>
          </a:p>
        </p:txBody>
      </p:sp>
      <p:graphicFrame>
        <p:nvGraphicFramePr>
          <p:cNvPr id="48137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041414884"/>
              </p:ext>
            </p:extLst>
          </p:nvPr>
        </p:nvGraphicFramePr>
        <p:xfrm>
          <a:off x="1462088" y="3035300"/>
          <a:ext cx="405923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方程式" r:id="rId4" imgW="1917360" imgH="419040" progId="Equation.3">
                  <p:embed/>
                </p:oleObj>
              </mc:Choice>
              <mc:Fallback>
                <p:oleObj name="方程式" r:id="rId4" imgW="191736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3035300"/>
                        <a:ext cx="4059237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4616470" y="5417326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0000FF"/>
                </a:solidFill>
              </a:rPr>
              <a:t>Wave Equation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r>
              <a:rPr lang="en-US" altLang="zh-TW" sz="2800"/>
              <a:t>A particle has the wave property such as interference and diffraction.  Its wavelength is the de Broglie wavelength.  But what is its exact description of wave property, the wave function?</a:t>
            </a:r>
          </a:p>
          <a:p>
            <a:r>
              <a:rPr lang="en-US" altLang="zh-TW" sz="2800"/>
              <a:t>The Schr</a:t>
            </a:r>
            <a:r>
              <a:rPr lang="en-US" altLang="zh-TW" sz="2800">
                <a:cs typeface="Arial" charset="0"/>
              </a:rPr>
              <a:t>ö</a:t>
            </a:r>
            <a:r>
              <a:rPr lang="en-US" altLang="zh-TW" sz="2800"/>
              <a:t>dinger equation is the wave equation which governs the propagation of matter waves.</a:t>
            </a:r>
          </a:p>
          <a:p>
            <a:pPr>
              <a:buFontTx/>
              <a:buNone/>
            </a:pPr>
            <a:r>
              <a:rPr lang="en-US" altLang="zh-TW" sz="2800"/>
              <a:t>        </a:t>
            </a:r>
            <a:r>
              <a:rPr lang="en-US" altLang="zh-TW" sz="2800">
                <a:solidFill>
                  <a:srgbClr val="FF0000"/>
                </a:solidFill>
              </a:rPr>
              <a:t>Maxwell equation </a:t>
            </a:r>
            <a:r>
              <a:rPr lang="en-US" altLang="zh-TW" sz="2800">
                <a:solidFill>
                  <a:srgbClr val="FF0000"/>
                </a:solidFill>
                <a:sym typeface="Wingdings" pitchFamily="2" charset="2"/>
              </a:rPr>
              <a:t> EM wave</a:t>
            </a:r>
          </a:p>
          <a:p>
            <a:pPr>
              <a:buFontTx/>
              <a:buNone/>
            </a:pPr>
            <a:endParaRPr lang="en-US" altLang="zh-TW" sz="2800">
              <a:solidFill>
                <a:srgbClr val="FF0000"/>
              </a:solidFill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altLang="zh-TW" sz="2800">
                <a:solidFill>
                  <a:srgbClr val="FF0000"/>
                </a:solidFill>
              </a:rPr>
              <a:t>        Schr</a:t>
            </a:r>
            <a:r>
              <a:rPr lang="en-US" altLang="zh-TW" sz="2800">
                <a:solidFill>
                  <a:srgbClr val="FF0000"/>
                </a:solidFill>
                <a:cs typeface="Arial" charset="0"/>
              </a:rPr>
              <a:t>ö</a:t>
            </a:r>
            <a:r>
              <a:rPr lang="en-US" altLang="zh-TW" sz="2800">
                <a:solidFill>
                  <a:srgbClr val="FF0000"/>
                </a:solidFill>
              </a:rPr>
              <a:t>dinger equation </a:t>
            </a:r>
            <a:r>
              <a:rPr lang="en-US" altLang="zh-TW" sz="280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altLang="zh-TW" sz="2800">
                <a:solidFill>
                  <a:srgbClr val="FF0000"/>
                </a:solidFill>
              </a:rPr>
              <a:t> matter wave</a:t>
            </a:r>
          </a:p>
        </p:txBody>
      </p:sp>
      <p:graphicFrame>
        <p:nvGraphicFramePr>
          <p:cNvPr id="30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763713" y="4941888"/>
          <a:ext cx="3032125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方程式" r:id="rId3" imgW="1612800" imgH="888840" progId="Equation.3">
                  <p:embed/>
                </p:oleObj>
              </mc:Choice>
              <mc:Fallback>
                <p:oleObj name="方程式" r:id="rId3" imgW="1612800" imgH="8888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941888"/>
                        <a:ext cx="3032125" cy="167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567755"/>
              </p:ext>
            </p:extLst>
          </p:nvPr>
        </p:nvGraphicFramePr>
        <p:xfrm>
          <a:off x="1547813" y="2034307"/>
          <a:ext cx="5910262" cy="449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3" name="方程式" r:id="rId3" imgW="3174840" imgH="2412720" progId="Equation.3">
                  <p:embed/>
                </p:oleObj>
              </mc:Choice>
              <mc:Fallback>
                <p:oleObj name="方程式" r:id="rId3" imgW="3174840" imgH="2412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034307"/>
                        <a:ext cx="5910262" cy="449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971600" y="548680"/>
            <a:ext cx="5498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solve the Schrodinger equation in 3 zones separately. 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full solution to it is: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458304"/>
              </p:ext>
            </p:extLst>
          </p:nvPr>
        </p:nvGraphicFramePr>
        <p:xfrm>
          <a:off x="2470019" y="1222170"/>
          <a:ext cx="4406237" cy="505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4" name="方程式" r:id="rId5" imgW="1879560" imgH="215640" progId="Equation.3">
                  <p:embed/>
                </p:oleObj>
              </mc:Choice>
              <mc:Fallback>
                <p:oleObj name="方程式" r:id="rId5" imgW="1879560" imgH="215640" progId="Equation.3">
                  <p:embed/>
                  <p:pic>
                    <p:nvPicPr>
                      <p:cNvPr id="49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019" y="1222170"/>
                        <a:ext cx="4406237" cy="505797"/>
                      </a:xfrm>
                      <a:prstGeom prst="rect">
                        <a:avLst/>
                      </a:prstGeom>
                      <a:solidFill>
                        <a:srgbClr val="F2EF7E"/>
                      </a:solidFill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656991"/>
              </p:ext>
            </p:extLst>
          </p:nvPr>
        </p:nvGraphicFramePr>
        <p:xfrm>
          <a:off x="899592" y="339736"/>
          <a:ext cx="6696075" cy="227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9" name="方程式" r:id="rId3" imgW="4863960" imgH="1650960" progId="Equation.3">
                  <p:embed/>
                </p:oleObj>
              </mc:Choice>
              <mc:Fallback>
                <p:oleObj name="方程式" r:id="rId3" imgW="4863960" imgH="1650960" progId="Equation.3">
                  <p:embed/>
                  <p:pic>
                    <p:nvPicPr>
                      <p:cNvPr id="389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39736"/>
                        <a:ext cx="6696075" cy="22748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899592" y="2798555"/>
            <a:ext cx="7272808" cy="20313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the potential energy is an even function, there is no reason that a particle will prefer to occur on one side against the other. Therefore </a:t>
            </a:r>
          </a:p>
          <a:p>
            <a:endParaRPr lang="en-US" altLang="zh-TW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solutions 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the Schrodinger equation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here are either even 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odd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functions.</a:t>
            </a:r>
          </a:p>
        </p:txBody>
      </p:sp>
      <p:graphicFrame>
        <p:nvGraphicFramePr>
          <p:cNvPr id="389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533194"/>
              </p:ext>
            </p:extLst>
          </p:nvPr>
        </p:nvGraphicFramePr>
        <p:xfrm>
          <a:off x="1304752" y="4941168"/>
          <a:ext cx="35163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0" name="方程式" r:id="rId5" imgW="1968480" imgH="419040" progId="Equation.3">
                  <p:embed/>
                </p:oleObj>
              </mc:Choice>
              <mc:Fallback>
                <p:oleObj name="方程式" r:id="rId5" imgW="1968480" imgH="419040" progId="Equation.3">
                  <p:embed/>
                  <p:pic>
                    <p:nvPicPr>
                      <p:cNvPr id="389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752" y="4941168"/>
                        <a:ext cx="3516312" cy="6477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3203848" y="55888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even</a:t>
            </a:r>
            <a:endParaRPr lang="zh-TW" altLang="en-US" dirty="0"/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862739"/>
              </p:ext>
            </p:extLst>
          </p:nvPr>
        </p:nvGraphicFramePr>
        <p:xfrm>
          <a:off x="1043608" y="3501008"/>
          <a:ext cx="20193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1" name="方程式" r:id="rId7" imgW="1130040" imgH="507960" progId="Equation.3">
                  <p:embed/>
                </p:oleObj>
              </mc:Choice>
              <mc:Fallback>
                <p:oleObj name="方程式" r:id="rId7" imgW="1130040" imgH="50796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501008"/>
                        <a:ext cx="2019300" cy="785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827584" y="6021288"/>
            <a:ext cx="725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Now we will calculate the even and odd function solutions separately.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1065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43012" y="5013325"/>
            <a:ext cx="6337300" cy="936625"/>
          </a:xfrm>
          <a:prstGeom prst="rect">
            <a:avLst/>
          </a:prstGeom>
          <a:solidFill>
            <a:srgbClr val="F4F292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812972"/>
              </p:ext>
            </p:extLst>
          </p:nvPr>
        </p:nvGraphicFramePr>
        <p:xfrm>
          <a:off x="1079404" y="548679"/>
          <a:ext cx="7056784" cy="5777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1" name="方程式" r:id="rId3" imgW="4051080" imgH="3314520" progId="Equation.3">
                  <p:embed/>
                </p:oleObj>
              </mc:Choice>
              <mc:Fallback>
                <p:oleObj name="方程式" r:id="rId3" imgW="4051080" imgH="3314520" progId="Equation.3">
                  <p:embed/>
                  <p:pic>
                    <p:nvPicPr>
                      <p:cNvPr id="389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404" y="548679"/>
                        <a:ext cx="7056784" cy="57775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2066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043608" y="5013325"/>
            <a:ext cx="6337300" cy="936625"/>
          </a:xfrm>
          <a:prstGeom prst="rect">
            <a:avLst/>
          </a:prstGeom>
          <a:solidFill>
            <a:srgbClr val="F4F292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302918"/>
              </p:ext>
            </p:extLst>
          </p:nvPr>
        </p:nvGraphicFramePr>
        <p:xfrm>
          <a:off x="1061716" y="548680"/>
          <a:ext cx="7047730" cy="576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7" name="方程式" r:id="rId3" imgW="4051080" imgH="3314520" progId="Equation.3">
                  <p:embed/>
                </p:oleObj>
              </mc:Choice>
              <mc:Fallback>
                <p:oleObj name="方程式" r:id="rId3" imgW="4051080" imgH="33145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716" y="548680"/>
                        <a:ext cx="7047730" cy="5769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65175"/>
            <a:ext cx="8424862" cy="45989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042988" y="5876925"/>
            <a:ext cx="7705725" cy="466725"/>
          </a:xfrm>
          <a:prstGeom prst="rect">
            <a:avLst/>
          </a:prstGeom>
          <a:solidFill>
            <a:srgbClr val="F4F292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>
                <a:solidFill>
                  <a:srgbClr val="FF0000"/>
                </a:solidFill>
              </a:rPr>
              <a:t>For different V</a:t>
            </a:r>
            <a:r>
              <a:rPr lang="en-US" altLang="zh-TW" sz="2400" baseline="-25000">
                <a:solidFill>
                  <a:srgbClr val="FF0000"/>
                </a:solidFill>
              </a:rPr>
              <a:t>0</a:t>
            </a:r>
            <a:r>
              <a:rPr lang="en-US" altLang="zh-TW" sz="2400">
                <a:solidFill>
                  <a:srgbClr val="FF0000"/>
                </a:solidFill>
              </a:rPr>
              <a:t> value the x-intersection will be different.</a:t>
            </a: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flipV="1">
            <a:off x="3779838" y="4724400"/>
            <a:ext cx="1079500" cy="10810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V="1">
            <a:off x="3851275" y="4652963"/>
            <a:ext cx="3025775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3635375" y="1125538"/>
            <a:ext cx="504825" cy="1008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4284663" y="1773238"/>
            <a:ext cx="792162" cy="576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3851275" y="404813"/>
            <a:ext cx="5027613" cy="831850"/>
          </a:xfrm>
          <a:prstGeom prst="rect">
            <a:avLst/>
          </a:prstGeom>
          <a:solidFill>
            <a:srgbClr val="F4F292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>
                <a:solidFill>
                  <a:srgbClr val="FF0000"/>
                </a:solidFill>
              </a:rPr>
              <a:t>As the well gets deeper and wider</a:t>
            </a:r>
          </a:p>
          <a:p>
            <a:r>
              <a:rPr lang="en-US" altLang="zh-TW" sz="2400">
                <a:solidFill>
                  <a:srgbClr val="FF0000"/>
                </a:solidFill>
                <a:sym typeface="Wingdings" pitchFamily="2" charset="2"/>
              </a:rPr>
              <a:t>it can accommodate more modes</a:t>
            </a:r>
            <a:endParaRPr lang="en-US" altLang="zh-TW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Using ka as x-axis</a:t>
            </a:r>
          </a:p>
        </p:txBody>
      </p:sp>
      <p:graphicFrame>
        <p:nvGraphicFramePr>
          <p:cNvPr id="6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900113" y="1628775"/>
          <a:ext cx="7483475" cy="441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0" name="圖表" r:id="rId3" imgW="4896002" imgH="2886151" progId="Excel.Chart.8">
                  <p:embed/>
                </p:oleObj>
              </mc:Choice>
              <mc:Fallback>
                <p:oleObj name="圖表" r:id="rId3" imgW="4896002" imgH="2886151" progId="Excel.Chart.8">
                  <p:embed/>
                  <p:pic>
                    <p:nvPicPr>
                      <p:cNvPr id="563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628775"/>
                        <a:ext cx="7483475" cy="441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Using E as x-axis</a:t>
            </a:r>
          </a:p>
        </p:txBody>
      </p:sp>
      <p:graphicFrame>
        <p:nvGraphicFramePr>
          <p:cNvPr id="58376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684213" y="1700213"/>
          <a:ext cx="7859712" cy="446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7" name="圖表" r:id="rId3" imgW="6200851" imgH="3133649" progId="Excel.Chart.8">
                  <p:embed/>
                </p:oleObj>
              </mc:Choice>
              <mc:Fallback>
                <p:oleObj name="圖表" r:id="rId3" imgW="6200851" imgH="3133649" progId="Excel.Char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00213"/>
                        <a:ext cx="7859712" cy="446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8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7308850" y="3252788"/>
          <a:ext cx="1150938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8" name="方程式" r:id="rId5" imgW="1511280" imgH="1460160" progId="Equation.3">
                  <p:embed/>
                </p:oleObj>
              </mc:Choice>
              <mc:Fallback>
                <p:oleObj name="方程式" r:id="rId5" imgW="1511280" imgH="14601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3252788"/>
                        <a:ext cx="1150938" cy="1112837"/>
                      </a:xfrm>
                      <a:prstGeom prst="rect">
                        <a:avLst/>
                      </a:prstGeom>
                      <a:solidFill>
                        <a:srgbClr val="F4F29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0" name="Line 12"/>
          <p:cNvSpPr>
            <a:spLocks noChangeShapeType="1"/>
          </p:cNvSpPr>
          <p:nvPr/>
        </p:nvSpPr>
        <p:spPr bwMode="auto">
          <a:xfrm flipH="1">
            <a:off x="2339975" y="3429000"/>
            <a:ext cx="48958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 flipH="1">
            <a:off x="5148263" y="3860800"/>
            <a:ext cx="20875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flipH="1">
            <a:off x="2987675" y="4221163"/>
            <a:ext cx="42481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600075"/>
            <a:ext cx="8535987" cy="56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59635"/>
              </p:ext>
            </p:extLst>
          </p:nvPr>
        </p:nvGraphicFramePr>
        <p:xfrm>
          <a:off x="755576" y="1883858"/>
          <a:ext cx="6164262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1" name="方程式" r:id="rId3" imgW="3543120" imgH="2400120" progId="Equation.3">
                  <p:embed/>
                </p:oleObj>
              </mc:Choice>
              <mc:Fallback>
                <p:oleObj name="方程式" r:id="rId3" imgW="3543120" imgH="2400120" progId="Equation.3">
                  <p:embed/>
                  <p:pic>
                    <p:nvPicPr>
                      <p:cNvPr id="54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883858"/>
                        <a:ext cx="6164262" cy="4176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Alternative graphic solution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497224" cy="309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7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900113" y="1628775"/>
          <a:ext cx="7483475" cy="441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3" name="圖表" r:id="rId3" imgW="4896002" imgH="2886151" progId="Excel.Chart.8">
                  <p:embed/>
                </p:oleObj>
              </mc:Choice>
              <mc:Fallback>
                <p:oleObj name="圖表" r:id="rId3" imgW="4896002" imgH="2886151" progId="Excel.Chart.8">
                  <p:embed/>
                  <p:pic>
                    <p:nvPicPr>
                      <p:cNvPr id="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628775"/>
                        <a:ext cx="7483475" cy="441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819472"/>
            <a:ext cx="7128792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接點 5"/>
          <p:cNvCxnSpPr/>
          <p:nvPr/>
        </p:nvCxnSpPr>
        <p:spPr bwMode="auto">
          <a:xfrm flipV="1">
            <a:off x="6119964" y="-747464"/>
            <a:ext cx="0" cy="69127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" name="直線接點 6"/>
          <p:cNvCxnSpPr/>
          <p:nvPr/>
        </p:nvCxnSpPr>
        <p:spPr bwMode="auto">
          <a:xfrm flipV="1">
            <a:off x="4869085" y="-747464"/>
            <a:ext cx="0" cy="69127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" name="直線接點 7"/>
          <p:cNvCxnSpPr/>
          <p:nvPr/>
        </p:nvCxnSpPr>
        <p:spPr bwMode="auto">
          <a:xfrm flipV="1">
            <a:off x="3356917" y="-747464"/>
            <a:ext cx="0" cy="69127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3010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763713" y="5589588"/>
            <a:ext cx="1871662" cy="79216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763713" y="4292600"/>
            <a:ext cx="1439862" cy="865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690688" y="3068638"/>
            <a:ext cx="287972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763713" y="620713"/>
          <a:ext cx="5761037" cy="571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方程式" r:id="rId3" imgW="2997000" imgH="2971800" progId="Equation.3">
                  <p:embed/>
                </p:oleObj>
              </mc:Choice>
              <mc:Fallback>
                <p:oleObj name="方程式" r:id="rId3" imgW="2997000" imgH="2971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620713"/>
                        <a:ext cx="5761037" cy="571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932363" y="692150"/>
            <a:ext cx="2398712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>
                <a:solidFill>
                  <a:srgbClr val="FF0000"/>
                </a:solidFill>
              </a:rPr>
              <a:t>Traveling waves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print"/>
          <a:srcRect l="2721" r="6648" b="44482"/>
          <a:stretch>
            <a:fillRect/>
          </a:stretch>
        </p:blipFill>
        <p:spPr bwMode="auto">
          <a:xfrm>
            <a:off x="323850" y="1555750"/>
            <a:ext cx="83534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2051050" y="765175"/>
          <a:ext cx="43180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9" name="方程式" r:id="rId4" imgW="2298600" imgH="279360" progId="Equation.3">
                  <p:embed/>
                </p:oleObj>
              </mc:Choice>
              <mc:Fallback>
                <p:oleObj name="方程式" r:id="rId4" imgW="2298600" imgH="2793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765175"/>
                        <a:ext cx="4318000" cy="5254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1908175" y="4005263"/>
            <a:ext cx="273526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229"/>
          <p:cNvPicPr>
            <a:picLocks noChangeAspect="1" noChangeArrowheads="1"/>
          </p:cNvPicPr>
          <p:nvPr/>
        </p:nvPicPr>
        <p:blipFill>
          <a:blip r:embed="rId3" cstate="print"/>
          <a:srcRect b="40472"/>
          <a:stretch>
            <a:fillRect/>
          </a:stretch>
        </p:blipFill>
        <p:spPr bwMode="auto">
          <a:xfrm>
            <a:off x="1223963" y="404813"/>
            <a:ext cx="6696075" cy="3600450"/>
          </a:xfrm>
          <a:prstGeom prst="rect">
            <a:avLst/>
          </a:prstGeom>
          <a:noFill/>
        </p:spPr>
      </p:pic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5076825" y="4652963"/>
          <a:ext cx="2690813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3" name="方程式" r:id="rId4" imgW="1104840" imgH="634680" progId="Equation.3">
                  <p:embed/>
                </p:oleObj>
              </mc:Choice>
              <mc:Fallback>
                <p:oleObj name="方程式" r:id="rId4" imgW="1104840" imgH="634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652963"/>
                        <a:ext cx="2690813" cy="1546225"/>
                      </a:xfrm>
                      <a:prstGeom prst="rect">
                        <a:avLst/>
                      </a:prstGeom>
                      <a:solidFill>
                        <a:srgbClr val="F4F29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382" name="Picture 6" descr="229"/>
          <p:cNvPicPr>
            <a:picLocks noChangeAspect="1" noChangeArrowheads="1"/>
          </p:cNvPicPr>
          <p:nvPr/>
        </p:nvPicPr>
        <p:blipFill>
          <a:blip r:embed="rId3" cstate="print"/>
          <a:srcRect l="24182" t="58347" r="23116"/>
          <a:stretch>
            <a:fillRect/>
          </a:stretch>
        </p:blipFill>
        <p:spPr bwMode="auto">
          <a:xfrm>
            <a:off x="1187450" y="4149725"/>
            <a:ext cx="3024188" cy="2159000"/>
          </a:xfrm>
          <a:prstGeom prst="rect">
            <a:avLst/>
          </a:prstGeom>
          <a:noFill/>
        </p:spPr>
      </p:pic>
      <p:graphicFrame>
        <p:nvGraphicFramePr>
          <p:cNvPr id="101384" name="Object 8"/>
          <p:cNvGraphicFramePr>
            <a:graphicFrameLocks noChangeAspect="1"/>
          </p:cNvGraphicFramePr>
          <p:nvPr/>
        </p:nvGraphicFramePr>
        <p:xfrm>
          <a:off x="2268538" y="260350"/>
          <a:ext cx="107791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4" name="方程式" r:id="rId6" imgW="571320" imgH="203040" progId="Equation.3">
                  <p:embed/>
                </p:oleObj>
              </mc:Choice>
              <mc:Fallback>
                <p:oleObj name="方程式" r:id="rId6" imgW="57132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1077912" cy="382588"/>
                      </a:xfrm>
                      <a:prstGeom prst="rect">
                        <a:avLst/>
                      </a:prstGeom>
                      <a:solidFill>
                        <a:srgbClr val="F4F29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 descr="mso75A50"/>
          <p:cNvPicPr>
            <a:picLocks noChangeAspect="1" noChangeArrowheads="1"/>
          </p:cNvPicPr>
          <p:nvPr/>
        </p:nvPicPr>
        <p:blipFill>
          <a:blip r:embed="rId3" cstate="print"/>
          <a:srcRect r="9302" b="5850"/>
          <a:stretch>
            <a:fillRect/>
          </a:stretch>
        </p:blipFill>
        <p:spPr bwMode="auto">
          <a:xfrm rot="60000">
            <a:off x="684213" y="2492375"/>
            <a:ext cx="3640137" cy="3817938"/>
          </a:xfrm>
          <a:prstGeom prst="rect">
            <a:avLst/>
          </a:prstGeom>
          <a:noFill/>
        </p:spPr>
      </p:pic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2801938" y="296863"/>
          <a:ext cx="3684587" cy="223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1" name="方程式" r:id="rId4" imgW="1993680" imgH="1206360" progId="Equation.3">
                  <p:embed/>
                </p:oleObj>
              </mc:Choice>
              <mc:Fallback>
                <p:oleObj name="方程式" r:id="rId4" imgW="1993680" imgH="12063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296863"/>
                        <a:ext cx="3684587" cy="2230437"/>
                      </a:xfrm>
                      <a:prstGeom prst="rect">
                        <a:avLst/>
                      </a:prstGeom>
                      <a:solidFill>
                        <a:srgbClr val="F4F29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622" name="Picture 6" descr="mso866CF"/>
          <p:cNvPicPr>
            <a:picLocks noChangeAspect="1" noChangeArrowheads="1"/>
          </p:cNvPicPr>
          <p:nvPr/>
        </p:nvPicPr>
        <p:blipFill>
          <a:blip r:embed="rId6" cstate="print"/>
          <a:srcRect l="5321" r="5634"/>
          <a:stretch>
            <a:fillRect/>
          </a:stretch>
        </p:blipFill>
        <p:spPr bwMode="auto">
          <a:xfrm>
            <a:off x="4643438" y="2708275"/>
            <a:ext cx="4105275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781300"/>
            <a:ext cx="4465637" cy="3103563"/>
          </a:xfrm>
          <a:prstGeom prst="rect">
            <a:avLst/>
          </a:prstGeom>
          <a:noFill/>
        </p:spPr>
      </p:pic>
      <p:graphicFrame>
        <p:nvGraphicFramePr>
          <p:cNvPr id="737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814476"/>
              </p:ext>
            </p:extLst>
          </p:nvPr>
        </p:nvGraphicFramePr>
        <p:xfrm>
          <a:off x="2627313" y="5892800"/>
          <a:ext cx="4146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6" name="方程式" r:id="rId4" imgW="2527200" imgH="444240" progId="Equation.3">
                  <p:embed/>
                </p:oleObj>
              </mc:Choice>
              <mc:Fallback>
                <p:oleObj name="方程式" r:id="rId4" imgW="2527200" imgH="4442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892800"/>
                        <a:ext cx="4146550" cy="6000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Free Particales</a:t>
            </a:r>
          </a:p>
        </p:txBody>
      </p:sp>
      <p:graphicFrame>
        <p:nvGraphicFramePr>
          <p:cNvPr id="7373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0419994"/>
              </p:ext>
            </p:extLst>
          </p:nvPr>
        </p:nvGraphicFramePr>
        <p:xfrm>
          <a:off x="684213" y="1484313"/>
          <a:ext cx="80756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7" name="方程式" r:id="rId6" imgW="5295600" imgH="774360" progId="Equation.3">
                  <p:embed/>
                </p:oleObj>
              </mc:Choice>
              <mc:Fallback>
                <p:oleObj name="方程式" r:id="rId6" imgW="5295600" imgH="774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84313"/>
                        <a:ext cx="80756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946434"/>
              </p:ext>
            </p:extLst>
          </p:nvPr>
        </p:nvGraphicFramePr>
        <p:xfrm>
          <a:off x="1144588" y="455613"/>
          <a:ext cx="5991225" cy="602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" name="方程式" r:id="rId3" imgW="4495680" imgH="4520880" progId="Equation.3">
                  <p:embed/>
                </p:oleObj>
              </mc:Choice>
              <mc:Fallback>
                <p:oleObj name="方程式" r:id="rId3" imgW="4495680" imgH="4520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455613"/>
                        <a:ext cx="5991225" cy="602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16050"/>
            <a:ext cx="7632700" cy="5037138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>
                <a:solidFill>
                  <a:srgbClr val="0000FF"/>
                </a:solidFill>
              </a:rPr>
              <a:t>Reflection and Transmission of Waves</a:t>
            </a: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 flipV="1">
            <a:off x="3419475" y="1484313"/>
            <a:ext cx="0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 flipV="1">
            <a:off x="3851275" y="1916113"/>
            <a:ext cx="0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 flipV="1">
            <a:off x="4284663" y="2347913"/>
            <a:ext cx="0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V="1">
            <a:off x="4787900" y="2781300"/>
            <a:ext cx="0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323528" y="5252859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 wave pocket comprises of many harmonic waves</a:t>
            </a:r>
            <a:r>
              <a:rPr lang="zh-TW" altLang="en-US" dirty="0" smtClean="0"/>
              <a:t>，</a:t>
            </a:r>
            <a:r>
              <a:rPr lang="en-US" altLang="zh-TW" dirty="0" smtClean="0"/>
              <a:t>and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these</a:t>
            </a:r>
            <a:r>
              <a:rPr lang="zh-TW" altLang="en-US" dirty="0" smtClean="0"/>
              <a:t> </a:t>
            </a:r>
            <a:r>
              <a:rPr lang="en-US" altLang="zh-TW" dirty="0" smtClean="0"/>
              <a:t>waves</a:t>
            </a:r>
            <a:r>
              <a:rPr lang="zh-TW" altLang="en-US" dirty="0" smtClean="0"/>
              <a:t> </a:t>
            </a:r>
            <a:r>
              <a:rPr lang="en-US" altLang="zh-TW" dirty="0" smtClean="0"/>
              <a:t>interference</a:t>
            </a:r>
            <a:r>
              <a:rPr lang="zh-TW" altLang="en-US" dirty="0" smtClean="0"/>
              <a:t> </a:t>
            </a:r>
            <a:r>
              <a:rPr lang="en-US" altLang="zh-TW" dirty="0" smtClean="0"/>
              <a:t>while overlapping with each other.</a:t>
            </a:r>
            <a:endParaRPr lang="zh-TW" altLang="en-US" dirty="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2051720" y="3140968"/>
            <a:ext cx="1512168" cy="211189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/>
            <a:tailEnd type="none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971550" y="620713"/>
          <a:ext cx="6345238" cy="570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4" name="方程式" r:id="rId3" imgW="4762440" imgH="4279680" progId="Equation.3">
                  <p:embed/>
                </p:oleObj>
              </mc:Choice>
              <mc:Fallback>
                <p:oleObj name="方程式" r:id="rId3" imgW="4762440" imgH="4279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620713"/>
                        <a:ext cx="6345238" cy="570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5" cstate="print"/>
          <a:srcRect b="55898"/>
          <a:stretch>
            <a:fillRect/>
          </a:stretch>
        </p:blipFill>
        <p:spPr bwMode="auto">
          <a:xfrm>
            <a:off x="4932363" y="4456113"/>
            <a:ext cx="4032250" cy="16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60350"/>
            <a:ext cx="5622925" cy="5168900"/>
          </a:xfrm>
          <a:prstGeom prst="rect">
            <a:avLst/>
          </a:prstGeom>
          <a:noFill/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619250" y="5589588"/>
            <a:ext cx="600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It is analogous to the total internal reflection in optics</a:t>
            </a:r>
          </a:p>
          <a:p>
            <a:r>
              <a:rPr lang="en-US" altLang="zh-TW"/>
              <a:t>The penetration part is analogous to the evanescent field.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773238"/>
            <a:ext cx="6861175" cy="4568825"/>
          </a:xfrm>
          <a:prstGeom prst="rect">
            <a:avLst/>
          </a:prstGeom>
          <a:noFill/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468313" y="908050"/>
            <a:ext cx="8126412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>
                <a:solidFill>
                  <a:srgbClr val="FF0000"/>
                </a:solidFill>
              </a:rPr>
              <a:t>Transmission and reflection of particles for different energy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 b="52356"/>
          <a:stretch>
            <a:fillRect/>
          </a:stretch>
        </p:blipFill>
        <p:spPr bwMode="auto">
          <a:xfrm>
            <a:off x="1042988" y="1557338"/>
            <a:ext cx="6975475" cy="2905125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>
                <a:solidFill>
                  <a:srgbClr val="0000FF"/>
                </a:solidFill>
              </a:rPr>
              <a:t>Barrier Potential (Tunneling Effect)</a:t>
            </a:r>
          </a:p>
        </p:txBody>
      </p:sp>
      <p:graphicFrame>
        <p:nvGraphicFramePr>
          <p:cNvPr id="7066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63713" y="4724400"/>
          <a:ext cx="5400675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0" name="方程式" r:id="rId4" imgW="1930320" imgH="457200" progId="Equation.3">
                  <p:embed/>
                </p:oleObj>
              </mc:Choice>
              <mc:Fallback>
                <p:oleObj name="方程式" r:id="rId4" imgW="193032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724400"/>
                        <a:ext cx="5400675" cy="127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3132138" y="6165850"/>
            <a:ext cx="2160587" cy="2873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792163" y="390525"/>
          <a:ext cx="7127875" cy="605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1" name="方程式" r:id="rId3" imgW="5143320" imgH="4368600" progId="Equation.3">
                  <p:embed/>
                </p:oleObj>
              </mc:Choice>
              <mc:Fallback>
                <p:oleObj name="方程式" r:id="rId3" imgW="5143320" imgH="436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390525"/>
                        <a:ext cx="7127875" cy="605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9" name="Line 5"/>
          <p:cNvSpPr>
            <a:spLocks noChangeShapeType="1"/>
          </p:cNvSpPr>
          <p:nvPr/>
        </p:nvSpPr>
        <p:spPr bwMode="auto">
          <a:xfrm flipV="1">
            <a:off x="3708400" y="2492375"/>
            <a:ext cx="215900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 flipV="1">
            <a:off x="4716463" y="2565400"/>
            <a:ext cx="71437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03432" name="Object 8"/>
          <p:cNvGraphicFramePr>
            <a:graphicFrameLocks noChangeAspect="1"/>
          </p:cNvGraphicFramePr>
          <p:nvPr/>
        </p:nvGraphicFramePr>
        <p:xfrm>
          <a:off x="5940425" y="2205038"/>
          <a:ext cx="1709738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2" name="方程式" r:id="rId5" imgW="1320480" imgH="863280" progId="Equation.3">
                  <p:embed/>
                </p:oleObj>
              </mc:Choice>
              <mc:Fallback>
                <p:oleObj name="方程式" r:id="rId5" imgW="1320480" imgH="8632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205038"/>
                        <a:ext cx="1709738" cy="1119187"/>
                      </a:xfrm>
                      <a:prstGeom prst="rect">
                        <a:avLst/>
                      </a:prstGeom>
                      <a:solidFill>
                        <a:srgbClr val="F4F29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481013" y="430213"/>
          <a:ext cx="4738687" cy="606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3" name="方程式" r:id="rId3" imgW="3352680" imgH="4292280" progId="Equation.3">
                  <p:embed/>
                </p:oleObj>
              </mc:Choice>
              <mc:Fallback>
                <p:oleObj name="方程式" r:id="rId3" imgW="3352680" imgH="4292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430213"/>
                        <a:ext cx="4738687" cy="606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846138"/>
            <a:ext cx="3270250" cy="2859087"/>
          </a:xfrm>
          <a:prstGeom prst="rect">
            <a:avLst/>
          </a:prstGeom>
          <a:noFill/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005263"/>
            <a:ext cx="2879725" cy="2570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4" name="Group 6"/>
          <p:cNvGrpSpPr>
            <a:grpSpLocks/>
          </p:cNvGrpSpPr>
          <p:nvPr/>
        </p:nvGrpSpPr>
        <p:grpSpPr bwMode="auto">
          <a:xfrm>
            <a:off x="641350" y="706438"/>
            <a:ext cx="4291013" cy="5602287"/>
            <a:chOff x="404" y="210"/>
            <a:chExt cx="2521" cy="3348"/>
          </a:xfrm>
        </p:grpSpPr>
        <p:pic>
          <p:nvPicPr>
            <p:cNvPr id="114693" name="Picture 5" descr="msoF38FA"/>
            <p:cNvPicPr>
              <a:picLocks noChangeAspect="1" noChangeArrowheads="1"/>
            </p:cNvPicPr>
            <p:nvPr/>
          </p:nvPicPr>
          <p:blipFill>
            <a:blip r:embed="rId3" cstate="print"/>
            <a:srcRect l="6628" t="6476" r="2295" b="2878"/>
            <a:stretch>
              <a:fillRect/>
            </a:stretch>
          </p:blipFill>
          <p:spPr bwMode="auto">
            <a:xfrm>
              <a:off x="476" y="210"/>
              <a:ext cx="2359" cy="1872"/>
            </a:xfrm>
            <a:prstGeom prst="rect">
              <a:avLst/>
            </a:prstGeom>
            <a:noFill/>
          </p:spPr>
        </p:pic>
        <p:pic>
          <p:nvPicPr>
            <p:cNvPr id="114692" name="Picture 4" descr="mso74085"/>
            <p:cNvPicPr>
              <a:picLocks noChangeAspect="1" noChangeArrowheads="1"/>
            </p:cNvPicPr>
            <p:nvPr/>
          </p:nvPicPr>
          <p:blipFill>
            <a:blip r:embed="rId4" cstate="print"/>
            <a:srcRect t="2373"/>
            <a:stretch>
              <a:fillRect/>
            </a:stretch>
          </p:blipFill>
          <p:spPr bwMode="auto">
            <a:xfrm>
              <a:off x="404" y="1706"/>
              <a:ext cx="2521" cy="1852"/>
            </a:xfrm>
            <a:prstGeom prst="rect">
              <a:avLst/>
            </a:prstGeom>
            <a:noFill/>
          </p:spPr>
        </p:pic>
      </p:grp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5487988" y="1289050"/>
            <a:ext cx="145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0000FF"/>
                </a:solidFill>
              </a:rPr>
              <a:t>Incident</a:t>
            </a:r>
          </a:p>
          <a:p>
            <a:r>
              <a:rPr lang="en-US" altLang="zh-TW">
                <a:solidFill>
                  <a:srgbClr val="0000FF"/>
                </a:solidFill>
              </a:rPr>
              <a:t>Reflected</a:t>
            </a:r>
          </a:p>
          <a:p>
            <a:r>
              <a:rPr lang="en-US" altLang="zh-TW">
                <a:solidFill>
                  <a:srgbClr val="0000FF"/>
                </a:solidFill>
              </a:rPr>
              <a:t>Transmitted </a:t>
            </a:r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 flipH="1">
            <a:off x="1547813" y="1484313"/>
            <a:ext cx="4032250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4697" name="Line 9"/>
          <p:cNvSpPr>
            <a:spLocks noChangeShapeType="1"/>
          </p:cNvSpPr>
          <p:nvPr/>
        </p:nvSpPr>
        <p:spPr bwMode="auto">
          <a:xfrm flipH="1">
            <a:off x="2411413" y="1773238"/>
            <a:ext cx="316865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4698" name="Line 10"/>
          <p:cNvSpPr>
            <a:spLocks noChangeShapeType="1"/>
          </p:cNvSpPr>
          <p:nvPr/>
        </p:nvSpPr>
        <p:spPr bwMode="auto">
          <a:xfrm flipH="1" flipV="1">
            <a:off x="4284663" y="2060575"/>
            <a:ext cx="1295400" cy="73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5200650" y="4168775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0000FF"/>
                </a:solidFill>
              </a:rPr>
              <a:t>Total wave function</a:t>
            </a:r>
          </a:p>
        </p:txBody>
      </p:sp>
      <p:graphicFrame>
        <p:nvGraphicFramePr>
          <p:cNvPr id="114700" name="Object 12"/>
          <p:cNvGraphicFramePr>
            <a:graphicFrameLocks noChangeAspect="1"/>
          </p:cNvGraphicFramePr>
          <p:nvPr/>
        </p:nvGraphicFramePr>
        <p:xfrm>
          <a:off x="5508625" y="2997200"/>
          <a:ext cx="12239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0" name="方程式" r:id="rId5" imgW="622080" imgH="228600" progId="Equation.3">
                  <p:embed/>
                </p:oleObj>
              </mc:Choice>
              <mc:Fallback>
                <p:oleObj name="方程式" r:id="rId5" imgW="62208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997200"/>
                        <a:ext cx="1223963" cy="4492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Total Internal Reflection</a:t>
            </a:r>
          </a:p>
        </p:txBody>
      </p:sp>
      <p:pic>
        <p:nvPicPr>
          <p:cNvPr id="115717" name="Picture 5" descr="mso886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557338"/>
            <a:ext cx="7345362" cy="4891087"/>
          </a:xfrm>
          <a:prstGeom prst="rect">
            <a:avLst/>
          </a:prstGeom>
          <a:noFill/>
        </p:spPr>
      </p:pic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1116013" y="5589588"/>
            <a:ext cx="59769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580063" y="6021388"/>
            <a:ext cx="27368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1116013" y="6308725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5721" name="Line 9"/>
          <p:cNvSpPr>
            <a:spLocks noChangeShapeType="1"/>
          </p:cNvSpPr>
          <p:nvPr/>
        </p:nvSpPr>
        <p:spPr bwMode="auto">
          <a:xfrm>
            <a:off x="3203575" y="5805488"/>
            <a:ext cx="50403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00213"/>
            <a:ext cx="6064250" cy="4565650"/>
          </a:xfrm>
          <a:prstGeom prst="rect">
            <a:avLst/>
          </a:prstGeom>
          <a:noFill/>
        </p:spPr>
      </p:pic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0000FF"/>
                </a:solidFill>
              </a:rPr>
              <a:t>Scanning Tunneling Microscopy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msoB9F37"/>
          <p:cNvPicPr>
            <a:picLocks noChangeAspect="1" noChangeArrowheads="1"/>
          </p:cNvPicPr>
          <p:nvPr/>
        </p:nvPicPr>
        <p:blipFill>
          <a:blip r:embed="rId2" cstate="print"/>
          <a:srcRect l="18523" t="10699" r="29755" b="6166"/>
          <a:stretch>
            <a:fillRect/>
          </a:stretch>
        </p:blipFill>
        <p:spPr bwMode="auto">
          <a:xfrm>
            <a:off x="611188" y="1412875"/>
            <a:ext cx="4216400" cy="5040313"/>
          </a:xfrm>
          <a:prstGeom prst="rect">
            <a:avLst/>
          </a:prstGeom>
          <a:noFill/>
        </p:spPr>
      </p:pic>
      <p:pic>
        <p:nvPicPr>
          <p:cNvPr id="112645" name="Picture 5" descr="mso80234"/>
          <p:cNvPicPr>
            <a:picLocks noChangeAspect="1" noChangeArrowheads="1"/>
          </p:cNvPicPr>
          <p:nvPr/>
        </p:nvPicPr>
        <p:blipFill>
          <a:blip r:embed="rId3" cstate="print"/>
          <a:srcRect l="6042" r="4556" b="14201"/>
          <a:stretch>
            <a:fillRect/>
          </a:stretch>
        </p:blipFill>
        <p:spPr bwMode="auto">
          <a:xfrm>
            <a:off x="5148263" y="2693988"/>
            <a:ext cx="3527425" cy="3327400"/>
          </a:xfrm>
          <a:prstGeom prst="rect">
            <a:avLst/>
          </a:prstGeom>
          <a:noFill/>
        </p:spPr>
      </p:pic>
      <p:sp>
        <p:nvSpPr>
          <p:cNvPr id="1126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STM Operation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5416550" y="2151063"/>
            <a:ext cx="276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>
                <a:solidFill>
                  <a:srgbClr val="0000FF"/>
                </a:solidFill>
              </a:rPr>
              <a:t>Image construction</a:t>
            </a:r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971550" y="1773238"/>
            <a:ext cx="13684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>
            <a:off x="3059113" y="1773238"/>
            <a:ext cx="12969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205038"/>
            <a:ext cx="6735763" cy="3252787"/>
          </a:xfrm>
          <a:prstGeom prst="rect">
            <a:avLst/>
          </a:prstGeom>
          <a:noFill/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0000FF"/>
                </a:solidFill>
              </a:rPr>
              <a:t>NH</a:t>
            </a:r>
            <a:r>
              <a:rPr lang="en-US" altLang="zh-TW" baseline="-25000">
                <a:solidFill>
                  <a:srgbClr val="0000FF"/>
                </a:solidFill>
              </a:rPr>
              <a:t>3</a:t>
            </a:r>
            <a:r>
              <a:rPr lang="en-US" altLang="zh-TW">
                <a:solidFill>
                  <a:srgbClr val="0000FF"/>
                </a:solidFill>
              </a:rPr>
              <a:t> Atomic Clock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0000FF"/>
                </a:solidFill>
              </a:rPr>
              <a:t>The Simple Harmonic Oscillator</a:t>
            </a:r>
          </a:p>
        </p:txBody>
      </p:sp>
      <p:pic>
        <p:nvPicPr>
          <p:cNvPr id="8090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43388" y="1412875"/>
            <a:ext cx="3857625" cy="5184775"/>
          </a:xfrm>
          <a:noFill/>
          <a:ln/>
        </p:spPr>
      </p:pic>
      <p:pic>
        <p:nvPicPr>
          <p:cNvPr id="8090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38" y="2582863"/>
            <a:ext cx="2565400" cy="2717800"/>
          </a:xfrm>
          <a:noFill/>
          <a:ln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1116013" y="765175"/>
          <a:ext cx="6767512" cy="534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5" name="方程式" r:id="rId3" imgW="3555720" imgH="2806560" progId="Equation.3">
                  <p:embed/>
                </p:oleObj>
              </mc:Choice>
              <mc:Fallback>
                <p:oleObj name="方程式" r:id="rId3" imgW="3555720" imgH="28065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765175"/>
                        <a:ext cx="6767512" cy="534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2266950" y="547688"/>
          <a:ext cx="4575175" cy="580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8" name="方程式" r:id="rId3" imgW="2831760" imgH="3593880" progId="Equation.3">
                  <p:embed/>
                </p:oleObj>
              </mc:Choice>
              <mc:Fallback>
                <p:oleObj name="方程式" r:id="rId3" imgW="2831760" imgH="3593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547688"/>
                        <a:ext cx="4575175" cy="580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627188"/>
            <a:ext cx="4375150" cy="4465637"/>
          </a:xfrm>
          <a:prstGeom prst="rect">
            <a:avLst/>
          </a:prstGeom>
          <a:noFill/>
        </p:spPr>
      </p:pic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5084763" y="2917825"/>
          <a:ext cx="3367087" cy="244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8" name="方程式" r:id="rId4" imgW="1854000" imgH="1346040" progId="Equation.3">
                  <p:embed/>
                </p:oleObj>
              </mc:Choice>
              <mc:Fallback>
                <p:oleObj name="方程式" r:id="rId4" imgW="1854000" imgH="1346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2917825"/>
                        <a:ext cx="3367087" cy="244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>
                <a:solidFill>
                  <a:srgbClr val="0000FF"/>
                </a:solidFill>
              </a:rPr>
              <a:t>Wave Functions of the Simple Harmonic Oscillator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1" name="Group 11"/>
          <p:cNvGrpSpPr>
            <a:grpSpLocks/>
          </p:cNvGrpSpPr>
          <p:nvPr/>
        </p:nvGrpSpPr>
        <p:grpSpPr bwMode="auto">
          <a:xfrm>
            <a:off x="1009650" y="552450"/>
            <a:ext cx="7532688" cy="4605338"/>
            <a:chOff x="636" y="348"/>
            <a:chExt cx="5284" cy="3536"/>
          </a:xfrm>
        </p:grpSpPr>
        <p:graphicFrame>
          <p:nvGraphicFramePr>
            <p:cNvPr id="10245" name="Object 5"/>
            <p:cNvGraphicFramePr>
              <a:graphicFrameLocks noChangeAspect="1"/>
            </p:cNvGraphicFramePr>
            <p:nvPr/>
          </p:nvGraphicFramePr>
          <p:xfrm>
            <a:off x="636" y="348"/>
            <a:ext cx="4081" cy="3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1" name="方程式" r:id="rId3" imgW="3314520" imgH="2869920" progId="Equation.3">
                    <p:embed/>
                  </p:oleObj>
                </mc:Choice>
                <mc:Fallback>
                  <p:oleObj name="方程式" r:id="rId3" imgW="3314520" imgH="286992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" y="348"/>
                          <a:ext cx="4081" cy="353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884" y="3339"/>
              <a:ext cx="1951" cy="54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2880" y="3474"/>
              <a:ext cx="3040" cy="4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800">
                  <a:solidFill>
                    <a:srgbClr val="FF0000"/>
                  </a:solidFill>
                </a:rPr>
                <a:t>The Schrödinger Equation</a:t>
              </a:r>
            </a:p>
          </p:txBody>
        </p:sp>
      </p:grpSp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1062038" y="5270500"/>
          <a:ext cx="379730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方程式" r:id="rId5" imgW="2501640" imgH="876240" progId="Equation.3">
                  <p:embed/>
                </p:oleObj>
              </mc:Choice>
              <mc:Fallback>
                <p:oleObj name="方程式" r:id="rId5" imgW="2501640" imgH="8762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5270500"/>
                        <a:ext cx="3797300" cy="13271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2484438" y="1622425"/>
          <a:ext cx="3959225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2" name="方程式" r:id="rId3" imgW="2120760" imgH="736560" progId="Equation.3">
                  <p:embed/>
                </p:oleObj>
              </mc:Choice>
              <mc:Fallback>
                <p:oleObj name="方程式" r:id="rId3" imgW="2120760" imgH="7365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622425"/>
                        <a:ext cx="3959225" cy="13747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2962275"/>
            <a:ext cx="6119813" cy="3427413"/>
          </a:xfrm>
          <a:prstGeom prst="rect">
            <a:avLst/>
          </a:prstGeom>
          <a:noFill/>
        </p:spPr>
      </p:pic>
      <p:sp>
        <p:nvSpPr>
          <p:cNvPr id="942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0000FF"/>
                </a:solidFill>
              </a:rPr>
              <a:t>The Transition Selection Rule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>
                <a:solidFill>
                  <a:srgbClr val="0000FF"/>
                </a:solidFill>
              </a:rPr>
              <a:t>Time Independent Schr</a:t>
            </a:r>
            <a:r>
              <a:rPr lang="en-US" altLang="zh-TW" sz="3200">
                <a:solidFill>
                  <a:srgbClr val="0000FF"/>
                </a:solidFill>
                <a:cs typeface="Arial" charset="0"/>
              </a:rPr>
              <a:t>ö</a:t>
            </a:r>
            <a:r>
              <a:rPr lang="en-US" altLang="zh-TW" sz="3200">
                <a:solidFill>
                  <a:srgbClr val="0000FF"/>
                </a:solidFill>
              </a:rPr>
              <a:t>dinger Equation</a:t>
            </a:r>
          </a:p>
        </p:txBody>
      </p: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971550" y="1412875"/>
            <a:ext cx="7704138" cy="4968875"/>
            <a:chOff x="884" y="1230"/>
            <a:chExt cx="4173" cy="2654"/>
          </a:xfrm>
        </p:grpSpPr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884" y="3521"/>
              <a:ext cx="4173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16391" name="Object 7"/>
            <p:cNvGraphicFramePr>
              <a:graphicFrameLocks noChangeAspect="1"/>
            </p:cNvGraphicFramePr>
            <p:nvPr/>
          </p:nvGraphicFramePr>
          <p:xfrm>
            <a:off x="930" y="1230"/>
            <a:ext cx="4088" cy="2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1" name="方程式" r:id="rId3" imgW="4965480" imgH="3200400" progId="Equation.3">
                    <p:embed/>
                  </p:oleObj>
                </mc:Choice>
                <mc:Fallback>
                  <p:oleObj name="方程式" r:id="rId3" imgW="4965480" imgH="32004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1230"/>
                          <a:ext cx="4088" cy="2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27088" y="1628775"/>
            <a:ext cx="748823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TW">
                <a:solidFill>
                  <a:srgbClr val="FF0000"/>
                </a:solidFill>
              </a:rPr>
              <a:t>  </a:t>
            </a:r>
            <a:r>
              <a:rPr lang="el-GR" altLang="zh-TW">
                <a:solidFill>
                  <a:srgbClr val="FF0000"/>
                </a:solidFill>
              </a:rPr>
              <a:t>Ψ</a:t>
            </a:r>
            <a:r>
              <a:rPr lang="en-US" altLang="zh-TW">
                <a:solidFill>
                  <a:srgbClr val="FF0000"/>
                </a:solidFill>
              </a:rPr>
              <a:t> (complex) is the particle wave description of the electron. The   </a:t>
            </a:r>
          </a:p>
          <a:p>
            <a:r>
              <a:rPr lang="en-US" altLang="zh-TW">
                <a:solidFill>
                  <a:srgbClr val="FF0000"/>
                </a:solidFill>
              </a:rPr>
              <a:t>   quantity |</a:t>
            </a:r>
            <a:r>
              <a:rPr lang="el-GR" altLang="zh-TW">
                <a:solidFill>
                  <a:srgbClr val="FF0000"/>
                </a:solidFill>
              </a:rPr>
              <a:t>Ψ</a:t>
            </a:r>
            <a:r>
              <a:rPr lang="en-US" altLang="zh-TW">
                <a:solidFill>
                  <a:srgbClr val="FF0000"/>
                </a:solidFill>
              </a:rPr>
              <a:t>|</a:t>
            </a:r>
            <a:r>
              <a:rPr lang="en-US" altLang="zh-TW" baseline="30000">
                <a:solidFill>
                  <a:srgbClr val="FF0000"/>
                </a:solidFill>
              </a:rPr>
              <a:t>2</a:t>
            </a:r>
            <a:r>
              <a:rPr lang="en-US" altLang="zh-TW">
                <a:solidFill>
                  <a:srgbClr val="FF0000"/>
                </a:solidFill>
              </a:rPr>
              <a:t>=</a:t>
            </a:r>
            <a:r>
              <a:rPr lang="el-GR" altLang="zh-TW">
                <a:solidFill>
                  <a:srgbClr val="FF0000"/>
                </a:solidFill>
              </a:rPr>
              <a:t>Ψ</a:t>
            </a:r>
            <a:r>
              <a:rPr lang="en-US" altLang="zh-TW">
                <a:solidFill>
                  <a:srgbClr val="FF0000"/>
                </a:solidFill>
              </a:rPr>
              <a:t>*</a:t>
            </a:r>
            <a:r>
              <a:rPr lang="el-GR" altLang="zh-TW">
                <a:solidFill>
                  <a:srgbClr val="FF0000"/>
                </a:solidFill>
              </a:rPr>
              <a:t>Ψ</a:t>
            </a:r>
            <a:r>
              <a:rPr lang="en-US" altLang="zh-TW">
                <a:solidFill>
                  <a:srgbClr val="FF0000"/>
                </a:solidFill>
              </a:rPr>
              <a:t> (real) is proportional to the probability of detecting   </a:t>
            </a:r>
          </a:p>
          <a:p>
            <a:r>
              <a:rPr lang="en-US" altLang="zh-TW">
                <a:solidFill>
                  <a:srgbClr val="FF0000"/>
                </a:solidFill>
              </a:rPr>
              <a:t>   an electron in a unit volume.</a:t>
            </a:r>
          </a:p>
          <a:p>
            <a:pPr>
              <a:buFontTx/>
              <a:buChar char="•"/>
            </a:pPr>
            <a:r>
              <a:rPr lang="en-US" altLang="zh-TW">
                <a:solidFill>
                  <a:srgbClr val="FF0000"/>
                </a:solidFill>
              </a:rPr>
              <a:t>  In one dimension, |</a:t>
            </a:r>
            <a:r>
              <a:rPr lang="el-GR" altLang="zh-TW">
                <a:solidFill>
                  <a:srgbClr val="FF0000"/>
                </a:solidFill>
              </a:rPr>
              <a:t>Ψ</a:t>
            </a:r>
            <a:r>
              <a:rPr lang="en-US" altLang="zh-TW">
                <a:solidFill>
                  <a:srgbClr val="FF0000"/>
                </a:solidFill>
              </a:rPr>
              <a:t>|</a:t>
            </a:r>
            <a:r>
              <a:rPr lang="en-US" altLang="zh-TW" baseline="30000">
                <a:solidFill>
                  <a:srgbClr val="FF0000"/>
                </a:solidFill>
              </a:rPr>
              <a:t>2</a:t>
            </a:r>
            <a:r>
              <a:rPr lang="en-US" altLang="zh-TW">
                <a:solidFill>
                  <a:srgbClr val="FF0000"/>
                </a:solidFill>
              </a:rPr>
              <a:t>dx is the probability of an electron being in the  </a:t>
            </a:r>
          </a:p>
          <a:p>
            <a:r>
              <a:rPr lang="en-US" altLang="zh-TW">
                <a:solidFill>
                  <a:srgbClr val="FF0000"/>
                </a:solidFill>
              </a:rPr>
              <a:t>   interval </a:t>
            </a:r>
            <a:r>
              <a:rPr lang="en-US" altLang="zh-TW" i="1">
                <a:solidFill>
                  <a:srgbClr val="FF0000"/>
                </a:solidFill>
              </a:rPr>
              <a:t>dx</a:t>
            </a:r>
            <a:r>
              <a:rPr lang="en-US" altLang="zh-TW">
                <a:solidFill>
                  <a:srgbClr val="FF0000"/>
                </a:solidFill>
              </a:rPr>
              <a:t>.</a:t>
            </a:r>
          </a:p>
          <a:p>
            <a:r>
              <a:rPr lang="en-US" altLang="zh-TW">
                <a:solidFill>
                  <a:srgbClr val="FF0000"/>
                </a:solidFill>
              </a:rPr>
              <a:t>       P(x)</a:t>
            </a:r>
            <a:r>
              <a:rPr lang="en-US" altLang="zh-TW" i="1">
                <a:solidFill>
                  <a:srgbClr val="FF0000"/>
                </a:solidFill>
              </a:rPr>
              <a:t>dx</a:t>
            </a:r>
            <a:r>
              <a:rPr lang="en-US" altLang="zh-TW">
                <a:solidFill>
                  <a:srgbClr val="FF0000"/>
                </a:solidFill>
              </a:rPr>
              <a:t> = |</a:t>
            </a:r>
            <a:r>
              <a:rPr lang="el-GR" altLang="zh-TW">
                <a:solidFill>
                  <a:srgbClr val="FF0000"/>
                </a:solidFill>
              </a:rPr>
              <a:t>Ψ</a:t>
            </a:r>
            <a:r>
              <a:rPr lang="en-US" altLang="zh-TW">
                <a:solidFill>
                  <a:srgbClr val="FF0000"/>
                </a:solidFill>
              </a:rPr>
              <a:t>|</a:t>
            </a:r>
            <a:r>
              <a:rPr lang="en-US" altLang="zh-TW" baseline="30000">
                <a:solidFill>
                  <a:srgbClr val="FF0000"/>
                </a:solidFill>
              </a:rPr>
              <a:t>2</a:t>
            </a:r>
            <a:r>
              <a:rPr lang="en-US" altLang="zh-TW" i="1">
                <a:solidFill>
                  <a:srgbClr val="FF0000"/>
                </a:solidFill>
              </a:rPr>
              <a:t>dx</a:t>
            </a:r>
            <a:r>
              <a:rPr lang="en-US" altLang="zh-TW">
                <a:solidFill>
                  <a:srgbClr val="FF0000"/>
                </a:solidFill>
              </a:rPr>
              <a:t> </a:t>
            </a:r>
          </a:p>
          <a:p>
            <a:r>
              <a:rPr lang="en-US" altLang="zh-TW">
                <a:solidFill>
                  <a:srgbClr val="FF0000"/>
                </a:solidFill>
              </a:rPr>
              <a:t>   where P(x) is the probability distribution function.</a:t>
            </a:r>
            <a:endParaRPr lang="el-GR" altLang="zh-TW">
              <a:solidFill>
                <a:srgbClr val="FF0000"/>
              </a:solidFill>
            </a:endParaRP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060450" y="3998913"/>
          <a:ext cx="737235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方程式" r:id="rId3" imgW="4317840" imgH="1193760" progId="Equation.3">
                  <p:embed/>
                </p:oleObj>
              </mc:Choice>
              <mc:Fallback>
                <p:oleObj name="方程式" r:id="rId3" imgW="4317840" imgH="11937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3998913"/>
                        <a:ext cx="7372350" cy="20367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0000FF"/>
                </a:solidFill>
              </a:rPr>
              <a:t>Born’s Interpretation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>
                <a:solidFill>
                  <a:srgbClr val="0000FF"/>
                </a:solidFill>
              </a:rPr>
              <a:t>Expectation Values and Operators </a:t>
            </a:r>
          </a:p>
        </p:txBody>
      </p:sp>
      <p:graphicFrame>
        <p:nvGraphicFramePr>
          <p:cNvPr id="1331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31913" y="1484313"/>
          <a:ext cx="7010400" cy="496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方程式" r:id="rId3" imgW="4660560" imgH="3301920" progId="Equation.3">
                  <p:embed/>
                </p:oleObj>
              </mc:Choice>
              <mc:Fallback>
                <p:oleObj name="方程式" r:id="rId3" imgW="4660560" imgH="33019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484313"/>
                        <a:ext cx="7010400" cy="4967287"/>
                      </a:xfrm>
                      <a:prstGeom prst="rect">
                        <a:avLst/>
                      </a:prstGeom>
                      <a:solidFill>
                        <a:srgbClr val="F4F29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059113" y="2420938"/>
            <a:ext cx="2881312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0000FF"/>
                </a:solidFill>
              </a:rPr>
              <a:t>Operators</a:t>
            </a:r>
          </a:p>
        </p:txBody>
      </p:sp>
      <p:pic>
        <p:nvPicPr>
          <p:cNvPr id="2048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281113"/>
            <a:ext cx="5689600" cy="53673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560</Words>
  <Application>Microsoft Office PowerPoint</Application>
  <PresentationFormat>如螢幕大小 (4:3)</PresentationFormat>
  <Paragraphs>92</Paragraphs>
  <Slides>50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50</vt:i4>
      </vt:variant>
    </vt:vector>
  </HeadingPairs>
  <TitlesOfParts>
    <vt:vector size="58" baseType="lpstr">
      <vt:lpstr>新細明體</vt:lpstr>
      <vt:lpstr>Arial</vt:lpstr>
      <vt:lpstr>Times New Roman</vt:lpstr>
      <vt:lpstr>Wingdings</vt:lpstr>
      <vt:lpstr>預設簡報設計</vt:lpstr>
      <vt:lpstr>方程式</vt:lpstr>
      <vt:lpstr>Microsoft 方程式編輯器 3.0</vt:lpstr>
      <vt:lpstr>圖表</vt:lpstr>
      <vt:lpstr>The Schrödinger Equation</vt:lpstr>
      <vt:lpstr>Wave Equation</vt:lpstr>
      <vt:lpstr>PowerPoint 簡報</vt:lpstr>
      <vt:lpstr>PowerPoint 簡報</vt:lpstr>
      <vt:lpstr>PowerPoint 簡報</vt:lpstr>
      <vt:lpstr>Time Independent Schrödinger Equation</vt:lpstr>
      <vt:lpstr>Born’s Interpretation</vt:lpstr>
      <vt:lpstr>Expectation Values and Operators </vt:lpstr>
      <vt:lpstr>Operators</vt:lpstr>
      <vt:lpstr>Solving Schrödinger Equation</vt:lpstr>
      <vt:lpstr>Boundary Conditions</vt:lpstr>
      <vt:lpstr>Boundary Conditions</vt:lpstr>
      <vt:lpstr>Linear Differential Equation</vt:lpstr>
      <vt:lpstr>The Infinite Square Well</vt:lpstr>
      <vt:lpstr>Apply Standing Wave Condition</vt:lpstr>
      <vt:lpstr>PowerPoint 簡報</vt:lpstr>
      <vt:lpstr>PowerPoint 簡報</vt:lpstr>
      <vt:lpstr>PowerPoint 簡報</vt:lpstr>
      <vt:lpstr>The Finite Square Well</vt:lpstr>
      <vt:lpstr>PowerPoint 簡報</vt:lpstr>
      <vt:lpstr>PowerPoint 簡報</vt:lpstr>
      <vt:lpstr>PowerPoint 簡報</vt:lpstr>
      <vt:lpstr>PowerPoint 簡報</vt:lpstr>
      <vt:lpstr>PowerPoint 簡報</vt:lpstr>
      <vt:lpstr>Using ka as x-axis</vt:lpstr>
      <vt:lpstr>Using E as x-axis</vt:lpstr>
      <vt:lpstr>PowerPoint 簡報</vt:lpstr>
      <vt:lpstr>Alternative graphic solution</vt:lpstr>
      <vt:lpstr>PowerPoint 簡報</vt:lpstr>
      <vt:lpstr>PowerPoint 簡報</vt:lpstr>
      <vt:lpstr>PowerPoint 簡報</vt:lpstr>
      <vt:lpstr>PowerPoint 簡報</vt:lpstr>
      <vt:lpstr>Free Particales</vt:lpstr>
      <vt:lpstr>PowerPoint 簡報</vt:lpstr>
      <vt:lpstr>Reflection and Transmission of Waves</vt:lpstr>
      <vt:lpstr>PowerPoint 簡報</vt:lpstr>
      <vt:lpstr>PowerPoint 簡報</vt:lpstr>
      <vt:lpstr>PowerPoint 簡報</vt:lpstr>
      <vt:lpstr>Barrier Potential (Tunneling Effect)</vt:lpstr>
      <vt:lpstr>PowerPoint 簡報</vt:lpstr>
      <vt:lpstr>PowerPoint 簡報</vt:lpstr>
      <vt:lpstr>Total Internal Reflection</vt:lpstr>
      <vt:lpstr>Scanning Tunneling Microscopy</vt:lpstr>
      <vt:lpstr>STM Operation</vt:lpstr>
      <vt:lpstr>NH3 Atomic Clock</vt:lpstr>
      <vt:lpstr>The Simple Harmonic Oscillator</vt:lpstr>
      <vt:lpstr>PowerPoint 簡報</vt:lpstr>
      <vt:lpstr>PowerPoint 簡報</vt:lpstr>
      <vt:lpstr>Wave Functions of the Simple Harmonic Oscillator</vt:lpstr>
      <vt:lpstr>The Transition Selection Rule</vt:lpstr>
    </vt:vector>
  </TitlesOfParts>
  <Company>SCINF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$$</dc:creator>
  <cp:lastModifiedBy>pwla0516@yahoo.com.tw</cp:lastModifiedBy>
  <cp:revision>144</cp:revision>
  <cp:lastPrinted>2018-12-24T00:43:55Z</cp:lastPrinted>
  <dcterms:created xsi:type="dcterms:W3CDTF">2005-05-05T05:10:14Z</dcterms:created>
  <dcterms:modified xsi:type="dcterms:W3CDTF">2018-12-24T00:56:14Z</dcterms:modified>
</cp:coreProperties>
</file>