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3"/>
  </p:handoutMasterIdLst>
  <p:sldIdLst>
    <p:sldId id="305" r:id="rId2"/>
    <p:sldId id="258" r:id="rId3"/>
    <p:sldId id="306" r:id="rId4"/>
    <p:sldId id="259" r:id="rId5"/>
    <p:sldId id="260" r:id="rId6"/>
    <p:sldId id="262" r:id="rId7"/>
    <p:sldId id="308" r:id="rId8"/>
    <p:sldId id="256" r:id="rId9"/>
    <p:sldId id="301" r:id="rId10"/>
    <p:sldId id="266" r:id="rId11"/>
    <p:sldId id="271" r:id="rId12"/>
    <p:sldId id="272" r:id="rId13"/>
    <p:sldId id="273" r:id="rId14"/>
    <p:sldId id="267" r:id="rId15"/>
    <p:sldId id="270" r:id="rId16"/>
    <p:sldId id="269" r:id="rId17"/>
    <p:sldId id="274" r:id="rId18"/>
    <p:sldId id="275" r:id="rId19"/>
    <p:sldId id="268" r:id="rId20"/>
    <p:sldId id="276" r:id="rId21"/>
    <p:sldId id="257" r:id="rId22"/>
    <p:sldId id="323" r:id="rId23"/>
    <p:sldId id="309" r:id="rId24"/>
    <p:sldId id="310" r:id="rId25"/>
    <p:sldId id="312" r:id="rId26"/>
    <p:sldId id="313" r:id="rId27"/>
    <p:sldId id="314" r:id="rId28"/>
    <p:sldId id="315" r:id="rId29"/>
    <p:sldId id="316" r:id="rId30"/>
    <p:sldId id="324" r:id="rId31"/>
    <p:sldId id="325" r:id="rId32"/>
    <p:sldId id="326" r:id="rId33"/>
    <p:sldId id="327" r:id="rId34"/>
    <p:sldId id="328" r:id="rId35"/>
    <p:sldId id="329" r:id="rId36"/>
    <p:sldId id="330" r:id="rId37"/>
    <p:sldId id="277" r:id="rId38"/>
    <p:sldId id="278" r:id="rId39"/>
    <p:sldId id="283" r:id="rId40"/>
    <p:sldId id="331" r:id="rId41"/>
    <p:sldId id="332" r:id="rId42"/>
    <p:sldId id="279" r:id="rId43"/>
    <p:sldId id="333" r:id="rId44"/>
    <p:sldId id="285" r:id="rId45"/>
    <p:sldId id="334" r:id="rId46"/>
    <p:sldId id="291" r:id="rId47"/>
    <p:sldId id="335" r:id="rId48"/>
    <p:sldId id="296" r:id="rId49"/>
    <p:sldId id="287" r:id="rId50"/>
    <p:sldId id="288" r:id="rId51"/>
    <p:sldId id="289" r:id="rId52"/>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21507"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21508"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21509"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860C2D-FA7A-4331-90CB-03D1D2F208DB}"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ncue.edu.tw/newindex.ht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pic>
        <p:nvPicPr>
          <p:cNvPr id="1031" name="Picture 7" descr="ncue">
            <a:hlinkClick r:id="rId15"/>
          </p:cNvPr>
          <p:cNvPicPr>
            <a:picLocks noChangeAspect="1" noChangeArrowheads="1"/>
          </p:cNvPicPr>
          <p:nvPr userDrawn="1"/>
        </p:nvPicPr>
        <p:blipFill>
          <a:blip r:embed="rId16" cstate="print"/>
          <a:srcRect/>
          <a:stretch>
            <a:fillRect/>
          </a:stretch>
        </p:blipFill>
        <p:spPr bwMode="auto">
          <a:xfrm>
            <a:off x="42863" y="44450"/>
            <a:ext cx="2944812" cy="49371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pitchFamily="18" charset="-120"/>
        </a:defRPr>
      </a:lvl2pPr>
      <a:lvl3pPr algn="ctr" rtl="0" fontAlgn="base">
        <a:spcBef>
          <a:spcPct val="0"/>
        </a:spcBef>
        <a:spcAft>
          <a:spcPct val="0"/>
        </a:spcAft>
        <a:defRPr kumimoji="1" sz="4400">
          <a:solidFill>
            <a:schemeClr val="tx2"/>
          </a:solidFill>
          <a:latin typeface="Arial" charset="0"/>
          <a:ea typeface="新細明體" pitchFamily="18" charset="-120"/>
        </a:defRPr>
      </a:lvl3pPr>
      <a:lvl4pPr algn="ctr" rtl="0" fontAlgn="base">
        <a:spcBef>
          <a:spcPct val="0"/>
        </a:spcBef>
        <a:spcAft>
          <a:spcPct val="0"/>
        </a:spcAft>
        <a:defRPr kumimoji="1" sz="4400">
          <a:solidFill>
            <a:schemeClr val="tx2"/>
          </a:solidFill>
          <a:latin typeface="Arial" charset="0"/>
          <a:ea typeface="新細明體" pitchFamily="18" charset="-120"/>
        </a:defRPr>
      </a:lvl4pPr>
      <a:lvl5pPr algn="ctr" rtl="0" fontAlgn="base">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oleObject" Target="../embeddings/oleObject11.bin"/><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__1.xls"/><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1.v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16.bin"/><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1.jpeg"/><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oleObject" Target="../embeddings/oleObject29.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31.bin"/></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33.bin"/></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oleObject" Target="../embeddings/oleObject34.bin"/><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44.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4.xml"/><Relationship Id="rId1" Type="http://schemas.openxmlformats.org/officeDocument/2006/relationships/vmlDrawing" Target="../drawings/vmlDrawing32.vml"/><Relationship Id="rId4" Type="http://schemas.openxmlformats.org/officeDocument/2006/relationships/image" Target="../media/image89.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4.xml"/><Relationship Id="rId1" Type="http://schemas.openxmlformats.org/officeDocument/2006/relationships/vmlDrawing" Target="../drawings/vmlDrawing34.v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p:txBody>
          <a:bodyPr/>
          <a:lstStyle/>
          <a:p>
            <a:r>
              <a:rPr lang="en-US" altLang="en-US" sz="4000">
                <a:solidFill>
                  <a:srgbClr val="0000FF"/>
                </a:solidFill>
              </a:rPr>
              <a:t>The </a:t>
            </a:r>
            <a:r>
              <a:rPr lang="en-US" altLang="zh-TW" sz="4000">
                <a:solidFill>
                  <a:srgbClr val="0000FF"/>
                </a:solidFill>
              </a:rPr>
              <a:t>Wavelike Properties</a:t>
            </a:r>
            <a:br>
              <a:rPr lang="en-US" altLang="zh-TW" sz="4000">
                <a:solidFill>
                  <a:srgbClr val="0000FF"/>
                </a:solidFill>
              </a:rPr>
            </a:br>
            <a:r>
              <a:rPr lang="en-US" altLang="zh-TW" sz="4000">
                <a:solidFill>
                  <a:srgbClr val="0000FF"/>
                </a:solidFill>
              </a:rPr>
              <a:t> of Particles</a:t>
            </a:r>
            <a:r>
              <a:rPr lang="en-US" altLang="en-US" sz="4000">
                <a:solidFill>
                  <a:srgbClr val="0000FF"/>
                </a:solidFill>
              </a:rPr>
              <a:t/>
            </a:r>
            <a:br>
              <a:rPr lang="en-US" altLang="en-US" sz="4000">
                <a:solidFill>
                  <a:srgbClr val="0000FF"/>
                </a:solidFill>
              </a:rPr>
            </a:br>
            <a:endParaRPr lang="en-US" altLang="zh-TW" sz="4000">
              <a:solidFill>
                <a:srgbClr val="0000FF"/>
              </a:solidFill>
            </a:endParaRPr>
          </a:p>
        </p:txBody>
      </p:sp>
      <p:sp>
        <p:nvSpPr>
          <p:cNvPr id="82947" name="Rectangle 3"/>
          <p:cNvSpPr>
            <a:spLocks noGrp="1" noChangeArrowheads="1"/>
          </p:cNvSpPr>
          <p:nvPr>
            <p:ph type="subTitle" idx="1"/>
          </p:nvPr>
        </p:nvSpPr>
        <p:spPr/>
        <p:txBody>
          <a:bodyPr/>
          <a:lstStyle/>
          <a:p>
            <a:r>
              <a:rPr lang="en-US" altLang="zh-TW" dirty="0">
                <a:solidFill>
                  <a:srgbClr val="0000FF"/>
                </a:solidFill>
              </a:rPr>
              <a:t>Wei-Li Chen</a:t>
            </a:r>
          </a:p>
          <a:p>
            <a:r>
              <a:rPr lang="en-US" altLang="zh-TW" dirty="0" smtClean="0">
                <a:solidFill>
                  <a:srgbClr val="0000FF"/>
                </a:solidFill>
              </a:rPr>
              <a:t>11/29/2013</a:t>
            </a:r>
            <a:endParaRPr lang="en-US" altLang="zh-TW" dirty="0">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541338" y="1412875"/>
            <a:ext cx="8351837" cy="576263"/>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6386" name="Rectangle 2"/>
          <p:cNvSpPr>
            <a:spLocks noGrp="1" noChangeArrowheads="1"/>
          </p:cNvSpPr>
          <p:nvPr>
            <p:ph type="title"/>
          </p:nvPr>
        </p:nvSpPr>
        <p:spPr/>
        <p:txBody>
          <a:bodyPr/>
          <a:lstStyle/>
          <a:p>
            <a:r>
              <a:rPr lang="en-US" altLang="zh-TW">
                <a:solidFill>
                  <a:srgbClr val="0000FF"/>
                </a:solidFill>
              </a:rPr>
              <a:t>Fourier Series</a:t>
            </a:r>
          </a:p>
        </p:txBody>
      </p:sp>
      <p:graphicFrame>
        <p:nvGraphicFramePr>
          <p:cNvPr id="16387" name="Object 3"/>
          <p:cNvGraphicFramePr>
            <a:graphicFrameLocks noChangeAspect="1"/>
          </p:cNvGraphicFramePr>
          <p:nvPr>
            <p:ph idx="1"/>
          </p:nvPr>
        </p:nvGraphicFramePr>
        <p:xfrm>
          <a:off x="617538" y="1435100"/>
          <a:ext cx="8162925" cy="5018088"/>
        </p:xfrm>
        <a:graphic>
          <a:graphicData uri="http://schemas.openxmlformats.org/presentationml/2006/ole">
            <p:oleObj spid="_x0000_s16387" name="方程式" r:id="rId3" imgW="6362640" imgH="3911400" progId="Equation.3">
              <p:embed/>
            </p:oleObj>
          </a:graphicData>
        </a:graphic>
      </p:graphicFrame>
      <p:sp>
        <p:nvSpPr>
          <p:cNvPr id="16388" name="AutoShape 4"/>
          <p:cNvSpPr>
            <a:spLocks noChangeArrowheads="1"/>
          </p:cNvSpPr>
          <p:nvPr/>
        </p:nvSpPr>
        <p:spPr bwMode="auto">
          <a:xfrm>
            <a:off x="8675688" y="0"/>
            <a:ext cx="468312" cy="476250"/>
          </a:xfrm>
          <a:prstGeom prst="star5">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TW" sz="4000">
                <a:solidFill>
                  <a:srgbClr val="0000FF"/>
                </a:solidFill>
              </a:rPr>
              <a:t>Fourier Analysis of a Square Wave</a:t>
            </a:r>
          </a:p>
        </p:txBody>
      </p:sp>
      <p:graphicFrame>
        <p:nvGraphicFramePr>
          <p:cNvPr id="23555" name="Object 3"/>
          <p:cNvGraphicFramePr>
            <a:graphicFrameLocks noChangeAspect="1"/>
          </p:cNvGraphicFramePr>
          <p:nvPr>
            <p:ph sz="quarter" idx="2"/>
          </p:nvPr>
        </p:nvGraphicFramePr>
        <p:xfrm>
          <a:off x="1773238" y="3789363"/>
          <a:ext cx="5740400" cy="2436812"/>
        </p:xfrm>
        <a:graphic>
          <a:graphicData uri="http://schemas.openxmlformats.org/presentationml/2006/ole">
            <p:oleObj spid="_x0000_s23555" name="方程式" r:id="rId3" imgW="3111480" imgH="1320480" progId="Equation.3">
              <p:embed/>
            </p:oleObj>
          </a:graphicData>
        </a:graphic>
      </p:graphicFrame>
      <p:pic>
        <p:nvPicPr>
          <p:cNvPr id="23557" name="Picture 5" descr="P305-fig7"/>
          <p:cNvPicPr>
            <a:picLocks noChangeAspect="1" noChangeArrowheads="1"/>
          </p:cNvPicPr>
          <p:nvPr>
            <p:ph sz="half" idx="1"/>
          </p:nvPr>
        </p:nvPicPr>
        <p:blipFill>
          <a:blip r:embed="rId4" cstate="print"/>
          <a:srcRect/>
          <a:stretch>
            <a:fillRect/>
          </a:stretch>
        </p:blipFill>
        <p:spPr>
          <a:xfrm>
            <a:off x="900113" y="1196975"/>
            <a:ext cx="3721100" cy="2095500"/>
          </a:xfrm>
          <a:noFill/>
          <a:ln/>
        </p:spPr>
      </p:pic>
      <p:graphicFrame>
        <p:nvGraphicFramePr>
          <p:cNvPr id="23558" name="Object 6"/>
          <p:cNvGraphicFramePr>
            <a:graphicFrameLocks noChangeAspect="1"/>
          </p:cNvGraphicFramePr>
          <p:nvPr>
            <p:ph sz="quarter" idx="3"/>
          </p:nvPr>
        </p:nvGraphicFramePr>
        <p:xfrm>
          <a:off x="4800600" y="1739900"/>
          <a:ext cx="3146425" cy="828675"/>
        </p:xfrm>
        <a:graphic>
          <a:graphicData uri="http://schemas.openxmlformats.org/presentationml/2006/ole">
            <p:oleObj spid="_x0000_s23558" name="方程式" r:id="rId5" imgW="1803240" imgH="457200" progId="Equation.3">
              <p:embed/>
            </p:oleObj>
          </a:graphicData>
        </a:graphic>
      </p:graphicFrame>
      <p:sp>
        <p:nvSpPr>
          <p:cNvPr id="23559" name="AutoShape 7"/>
          <p:cNvSpPr>
            <a:spLocks noChangeArrowheads="1"/>
          </p:cNvSpPr>
          <p:nvPr/>
        </p:nvSpPr>
        <p:spPr bwMode="auto">
          <a:xfrm>
            <a:off x="8675688" y="0"/>
            <a:ext cx="468312" cy="476250"/>
          </a:xfrm>
          <a:prstGeom prst="star5">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306-fig7"/>
          <p:cNvPicPr>
            <a:picLocks noChangeAspect="1" noChangeArrowheads="1"/>
          </p:cNvPicPr>
          <p:nvPr/>
        </p:nvPicPr>
        <p:blipFill>
          <a:blip r:embed="rId3" cstate="print"/>
          <a:srcRect/>
          <a:stretch>
            <a:fillRect/>
          </a:stretch>
        </p:blipFill>
        <p:spPr bwMode="auto">
          <a:xfrm>
            <a:off x="1042988" y="260350"/>
            <a:ext cx="3267075" cy="6292850"/>
          </a:xfrm>
          <a:prstGeom prst="rect">
            <a:avLst/>
          </a:prstGeom>
          <a:noFill/>
        </p:spPr>
      </p:pic>
      <p:graphicFrame>
        <p:nvGraphicFramePr>
          <p:cNvPr id="24579" name="Object 3"/>
          <p:cNvGraphicFramePr>
            <a:graphicFrameLocks noChangeAspect="1"/>
          </p:cNvGraphicFramePr>
          <p:nvPr/>
        </p:nvGraphicFramePr>
        <p:xfrm>
          <a:off x="4427538" y="1052513"/>
          <a:ext cx="4298950" cy="4556125"/>
        </p:xfrm>
        <a:graphic>
          <a:graphicData uri="http://schemas.openxmlformats.org/presentationml/2006/ole">
            <p:oleObj spid="_x0000_s24579" name="方程式" r:id="rId4" imgW="2463480" imgH="2514600" progId="Equation.3">
              <p:embed/>
            </p:oleObj>
          </a:graphicData>
        </a:graphic>
      </p:graphicFrame>
      <p:sp>
        <p:nvSpPr>
          <p:cNvPr id="24580" name="AutoShape 4"/>
          <p:cNvSpPr>
            <a:spLocks noChangeArrowheads="1"/>
          </p:cNvSpPr>
          <p:nvPr/>
        </p:nvSpPr>
        <p:spPr bwMode="auto">
          <a:xfrm>
            <a:off x="8675688" y="0"/>
            <a:ext cx="468312" cy="476250"/>
          </a:xfrm>
          <a:prstGeom prst="star5">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179388" y="404813"/>
          <a:ext cx="8748712" cy="6203950"/>
        </p:xfrm>
        <a:graphic>
          <a:graphicData uri="http://schemas.openxmlformats.org/presentationml/2006/ole">
            <p:oleObj spid="_x0000_s25602" name="圖表" r:id="rId3" imgW="5076749" imgH="3600602" progId="Excel.Chart.8">
              <p:embed/>
            </p:oleObj>
          </a:graphicData>
        </a:graphic>
      </p:graphicFrame>
      <p:sp>
        <p:nvSpPr>
          <p:cNvPr id="25603" name="AutoShape 3"/>
          <p:cNvSpPr>
            <a:spLocks noChangeArrowheads="1"/>
          </p:cNvSpPr>
          <p:nvPr/>
        </p:nvSpPr>
        <p:spPr bwMode="auto">
          <a:xfrm>
            <a:off x="8675688" y="0"/>
            <a:ext cx="468312" cy="476250"/>
          </a:xfrm>
          <a:prstGeom prst="star5">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755650" y="1700213"/>
            <a:ext cx="7561263" cy="4449762"/>
            <a:chOff x="249" y="466"/>
            <a:chExt cx="5035" cy="3408"/>
          </a:xfrm>
        </p:grpSpPr>
        <p:pic>
          <p:nvPicPr>
            <p:cNvPr id="17411" name="Picture 3" descr="P303-fig7"/>
            <p:cNvPicPr>
              <a:picLocks noChangeAspect="1" noChangeArrowheads="1"/>
            </p:cNvPicPr>
            <p:nvPr/>
          </p:nvPicPr>
          <p:blipFill>
            <a:blip r:embed="rId2" cstate="print"/>
            <a:srcRect/>
            <a:stretch>
              <a:fillRect/>
            </a:stretch>
          </p:blipFill>
          <p:spPr bwMode="auto">
            <a:xfrm>
              <a:off x="249" y="482"/>
              <a:ext cx="2403" cy="3360"/>
            </a:xfrm>
            <a:prstGeom prst="rect">
              <a:avLst/>
            </a:prstGeom>
            <a:noFill/>
          </p:spPr>
        </p:pic>
        <p:pic>
          <p:nvPicPr>
            <p:cNvPr id="17412" name="Picture 4" descr="P305-fig7"/>
            <p:cNvPicPr>
              <a:picLocks noChangeAspect="1" noChangeArrowheads="1"/>
            </p:cNvPicPr>
            <p:nvPr/>
          </p:nvPicPr>
          <p:blipFill>
            <a:blip r:embed="rId3" cstate="print"/>
            <a:srcRect/>
            <a:stretch>
              <a:fillRect/>
            </a:stretch>
          </p:blipFill>
          <p:spPr bwMode="auto">
            <a:xfrm>
              <a:off x="2669" y="466"/>
              <a:ext cx="2615" cy="3408"/>
            </a:xfrm>
            <a:prstGeom prst="rect">
              <a:avLst/>
            </a:prstGeom>
            <a:noFill/>
          </p:spPr>
        </p:pic>
      </p:grpSp>
      <p:sp>
        <p:nvSpPr>
          <p:cNvPr id="17413" name="Rectangle 5"/>
          <p:cNvSpPr>
            <a:spLocks noGrp="1" noChangeArrowheads="1"/>
          </p:cNvSpPr>
          <p:nvPr>
            <p:ph type="title"/>
          </p:nvPr>
        </p:nvSpPr>
        <p:spPr/>
        <p:txBody>
          <a:bodyPr/>
          <a:lstStyle/>
          <a:p>
            <a:r>
              <a:rPr lang="en-US" altLang="zh-TW">
                <a:solidFill>
                  <a:srgbClr val="0000FF"/>
                </a:solidFill>
              </a:rPr>
              <a:t>Frequency Spectra</a:t>
            </a:r>
          </a:p>
        </p:txBody>
      </p:sp>
      <p:sp>
        <p:nvSpPr>
          <p:cNvPr id="17414" name="AutoShape 6"/>
          <p:cNvSpPr>
            <a:spLocks noChangeArrowheads="1"/>
          </p:cNvSpPr>
          <p:nvPr/>
        </p:nvSpPr>
        <p:spPr bwMode="auto">
          <a:xfrm>
            <a:off x="8675688" y="0"/>
            <a:ext cx="468312" cy="476250"/>
          </a:xfrm>
          <a:prstGeom prst="star5">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4" name="Object 4"/>
          <p:cNvGraphicFramePr>
            <a:graphicFrameLocks noChangeAspect="1"/>
          </p:cNvGraphicFramePr>
          <p:nvPr/>
        </p:nvGraphicFramePr>
        <p:xfrm>
          <a:off x="827088" y="1557338"/>
          <a:ext cx="7921625" cy="4681537"/>
        </p:xfrm>
        <a:graphic>
          <a:graphicData uri="http://schemas.openxmlformats.org/presentationml/2006/ole">
            <p:oleObj spid="_x0000_s20484" name="方程式" r:id="rId3" imgW="5029200" imgH="2971800" progId="Equation.3">
              <p:embed/>
            </p:oleObj>
          </a:graphicData>
        </a:graphic>
      </p:graphicFrame>
      <p:sp>
        <p:nvSpPr>
          <p:cNvPr id="20485" name="Rectangle 5"/>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altLang="zh-TW" sz="4400">
                <a:solidFill>
                  <a:srgbClr val="0000FF"/>
                </a:solidFill>
              </a:rPr>
              <a:t>Fourier Integral</a:t>
            </a:r>
          </a:p>
        </p:txBody>
      </p:sp>
      <p:sp>
        <p:nvSpPr>
          <p:cNvPr id="20486" name="AutoShape 6"/>
          <p:cNvSpPr>
            <a:spLocks noChangeArrowheads="1"/>
          </p:cNvSpPr>
          <p:nvPr/>
        </p:nvSpPr>
        <p:spPr bwMode="auto">
          <a:xfrm>
            <a:off x="8675688" y="0"/>
            <a:ext cx="468312" cy="476250"/>
          </a:xfrm>
          <a:prstGeom prst="star5">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1258888" y="1484313"/>
          <a:ext cx="7212012" cy="4797425"/>
        </p:xfrm>
        <a:graphic>
          <a:graphicData uri="http://schemas.openxmlformats.org/presentationml/2006/ole">
            <p:oleObj spid="_x0000_s19458" name="方程式" r:id="rId3" imgW="2997000" imgH="1993680" progId="Equation.3">
              <p:embed/>
            </p:oleObj>
          </a:graphicData>
        </a:graphic>
      </p:graphicFrame>
      <p:sp>
        <p:nvSpPr>
          <p:cNvPr id="19459" name="Rectangle 3"/>
          <p:cNvSpPr>
            <a:spLocks noGrp="1" noChangeArrowheads="1"/>
          </p:cNvSpPr>
          <p:nvPr>
            <p:ph type="title"/>
          </p:nvPr>
        </p:nvSpPr>
        <p:spPr/>
        <p:txBody>
          <a:bodyPr/>
          <a:lstStyle/>
          <a:p>
            <a:r>
              <a:rPr lang="en-US" altLang="zh-TW">
                <a:solidFill>
                  <a:srgbClr val="0000FF"/>
                </a:solidFill>
              </a:rPr>
              <a:t>Fourier Integral</a:t>
            </a:r>
          </a:p>
        </p:txBody>
      </p:sp>
      <p:sp>
        <p:nvSpPr>
          <p:cNvPr id="19460" name="AutoShape 4"/>
          <p:cNvSpPr>
            <a:spLocks noChangeArrowheads="1"/>
          </p:cNvSpPr>
          <p:nvPr/>
        </p:nvSpPr>
        <p:spPr bwMode="auto">
          <a:xfrm>
            <a:off x="8675688" y="0"/>
            <a:ext cx="468312" cy="476250"/>
          </a:xfrm>
          <a:prstGeom prst="star5">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308-fig7"/>
          <p:cNvPicPr>
            <a:picLocks noChangeAspect="1" noChangeArrowheads="1"/>
          </p:cNvPicPr>
          <p:nvPr/>
        </p:nvPicPr>
        <p:blipFill>
          <a:blip r:embed="rId2" cstate="print"/>
          <a:srcRect/>
          <a:stretch>
            <a:fillRect/>
          </a:stretch>
        </p:blipFill>
        <p:spPr bwMode="auto">
          <a:xfrm>
            <a:off x="1403350" y="4437063"/>
            <a:ext cx="6553200" cy="2201862"/>
          </a:xfrm>
          <a:prstGeom prst="rect">
            <a:avLst/>
          </a:prstGeom>
          <a:noFill/>
        </p:spPr>
      </p:pic>
      <p:grpSp>
        <p:nvGrpSpPr>
          <p:cNvPr id="26627" name="Group 3"/>
          <p:cNvGrpSpPr>
            <a:grpSpLocks/>
          </p:cNvGrpSpPr>
          <p:nvPr/>
        </p:nvGrpSpPr>
        <p:grpSpPr bwMode="auto">
          <a:xfrm>
            <a:off x="323850" y="476250"/>
            <a:ext cx="8569325" cy="3744913"/>
            <a:chOff x="657" y="981"/>
            <a:chExt cx="4624" cy="1632"/>
          </a:xfrm>
        </p:grpSpPr>
        <p:pic>
          <p:nvPicPr>
            <p:cNvPr id="26628" name="Picture 4" descr="P309"/>
            <p:cNvPicPr>
              <a:picLocks noChangeAspect="1" noChangeArrowheads="1"/>
            </p:cNvPicPr>
            <p:nvPr/>
          </p:nvPicPr>
          <p:blipFill>
            <a:blip r:embed="rId3" cstate="print"/>
            <a:srcRect b="41019"/>
            <a:stretch>
              <a:fillRect/>
            </a:stretch>
          </p:blipFill>
          <p:spPr bwMode="auto">
            <a:xfrm>
              <a:off x="657" y="981"/>
              <a:ext cx="2265" cy="1632"/>
            </a:xfrm>
            <a:prstGeom prst="rect">
              <a:avLst/>
            </a:prstGeom>
            <a:noFill/>
          </p:spPr>
        </p:pic>
        <p:pic>
          <p:nvPicPr>
            <p:cNvPr id="26629" name="Picture 5" descr="P309"/>
            <p:cNvPicPr>
              <a:picLocks noChangeAspect="1" noChangeArrowheads="1"/>
            </p:cNvPicPr>
            <p:nvPr/>
          </p:nvPicPr>
          <p:blipFill>
            <a:blip r:embed="rId3" cstate="print"/>
            <a:srcRect t="59016"/>
            <a:stretch>
              <a:fillRect/>
            </a:stretch>
          </p:blipFill>
          <p:spPr bwMode="auto">
            <a:xfrm>
              <a:off x="3016" y="1298"/>
              <a:ext cx="2265" cy="1134"/>
            </a:xfrm>
            <a:prstGeom prst="rect">
              <a:avLst/>
            </a:prstGeom>
            <a:noFill/>
          </p:spPr>
        </p:pic>
      </p:grpSp>
      <p:sp>
        <p:nvSpPr>
          <p:cNvPr id="26630" name="AutoShape 6"/>
          <p:cNvSpPr>
            <a:spLocks noChangeArrowheads="1"/>
          </p:cNvSpPr>
          <p:nvPr/>
        </p:nvSpPr>
        <p:spPr bwMode="auto">
          <a:xfrm>
            <a:off x="8675688" y="0"/>
            <a:ext cx="468312" cy="476250"/>
          </a:xfrm>
          <a:prstGeom prst="star5">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684213" y="476250"/>
          <a:ext cx="4489450" cy="1566863"/>
        </p:xfrm>
        <a:graphic>
          <a:graphicData uri="http://schemas.openxmlformats.org/presentationml/2006/ole">
            <p:oleObj spid="_x0000_s27650" name="方程式" r:id="rId3" imgW="2260440" imgH="787320" progId="Equation.3">
              <p:embed/>
            </p:oleObj>
          </a:graphicData>
        </a:graphic>
      </p:graphicFrame>
      <p:grpSp>
        <p:nvGrpSpPr>
          <p:cNvPr id="27651" name="Group 3"/>
          <p:cNvGrpSpPr>
            <a:grpSpLocks/>
          </p:cNvGrpSpPr>
          <p:nvPr/>
        </p:nvGrpSpPr>
        <p:grpSpPr bwMode="auto">
          <a:xfrm>
            <a:off x="539750" y="1916113"/>
            <a:ext cx="7777163" cy="4679950"/>
            <a:chOff x="521" y="1253"/>
            <a:chExt cx="4153" cy="2313"/>
          </a:xfrm>
        </p:grpSpPr>
        <p:pic>
          <p:nvPicPr>
            <p:cNvPr id="27652" name="Picture 4" descr="P310-fig7"/>
            <p:cNvPicPr>
              <a:picLocks noChangeAspect="1" noChangeArrowheads="1"/>
            </p:cNvPicPr>
            <p:nvPr/>
          </p:nvPicPr>
          <p:blipFill>
            <a:blip r:embed="rId4" cstate="print"/>
            <a:srcRect t="57166"/>
            <a:stretch>
              <a:fillRect/>
            </a:stretch>
          </p:blipFill>
          <p:spPr bwMode="auto">
            <a:xfrm>
              <a:off x="2789" y="1253"/>
              <a:ext cx="1885" cy="1632"/>
            </a:xfrm>
            <a:prstGeom prst="rect">
              <a:avLst/>
            </a:prstGeom>
            <a:noFill/>
          </p:spPr>
        </p:pic>
        <p:pic>
          <p:nvPicPr>
            <p:cNvPr id="27653" name="Picture 5" descr="P310-fig7"/>
            <p:cNvPicPr>
              <a:picLocks noChangeAspect="1" noChangeArrowheads="1"/>
            </p:cNvPicPr>
            <p:nvPr/>
          </p:nvPicPr>
          <p:blipFill>
            <a:blip r:embed="rId4" cstate="print"/>
            <a:srcRect b="41679"/>
            <a:stretch>
              <a:fillRect/>
            </a:stretch>
          </p:blipFill>
          <p:spPr bwMode="auto">
            <a:xfrm>
              <a:off x="521" y="1344"/>
              <a:ext cx="1885" cy="2222"/>
            </a:xfrm>
            <a:prstGeom prst="rect">
              <a:avLst/>
            </a:prstGeom>
            <a:noFill/>
          </p:spPr>
        </p:pic>
      </p:grpSp>
      <p:graphicFrame>
        <p:nvGraphicFramePr>
          <p:cNvPr id="27654" name="Object 6"/>
          <p:cNvGraphicFramePr>
            <a:graphicFrameLocks noChangeAspect="1"/>
          </p:cNvGraphicFramePr>
          <p:nvPr/>
        </p:nvGraphicFramePr>
        <p:xfrm>
          <a:off x="1908175" y="1484313"/>
          <a:ext cx="7019925" cy="415925"/>
        </p:xfrm>
        <a:graphic>
          <a:graphicData uri="http://schemas.openxmlformats.org/presentationml/2006/ole">
            <p:oleObj spid="_x0000_s27654" name="方程式" r:id="rId5" imgW="3873240" imgH="228600" progId="Equation.3">
              <p:embed/>
            </p:oleObj>
          </a:graphicData>
        </a:graphic>
      </p:graphicFrame>
      <p:sp>
        <p:nvSpPr>
          <p:cNvPr id="27655" name="AutoShape 7"/>
          <p:cNvSpPr>
            <a:spLocks noChangeArrowheads="1"/>
          </p:cNvSpPr>
          <p:nvPr/>
        </p:nvSpPr>
        <p:spPr bwMode="auto">
          <a:xfrm>
            <a:off x="8675688" y="0"/>
            <a:ext cx="468312" cy="476250"/>
          </a:xfrm>
          <a:prstGeom prst="star5">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p:cNvSpPr>
            <a:spLocks noChangeArrowheads="1"/>
          </p:cNvSpPr>
          <p:nvPr/>
        </p:nvSpPr>
        <p:spPr bwMode="auto">
          <a:xfrm>
            <a:off x="468313" y="4149725"/>
            <a:ext cx="3311525" cy="863600"/>
          </a:xfrm>
          <a:prstGeom prst="rect">
            <a:avLst/>
          </a:prstGeom>
          <a:solidFill>
            <a:schemeClr val="accent1"/>
          </a:solidFill>
          <a:ln w="9525">
            <a:noFill/>
            <a:miter lim="800000"/>
            <a:headEnd/>
            <a:tailEnd/>
          </a:ln>
          <a:effectLst/>
        </p:spPr>
        <p:txBody>
          <a:bodyPr wrap="none" anchor="ctr"/>
          <a:lstStyle/>
          <a:p>
            <a:endParaRPr lang="zh-TW" altLang="en-US"/>
          </a:p>
        </p:txBody>
      </p:sp>
      <p:graphicFrame>
        <p:nvGraphicFramePr>
          <p:cNvPr id="18436" name="Object 4"/>
          <p:cNvGraphicFramePr>
            <a:graphicFrameLocks noChangeAspect="1"/>
          </p:cNvGraphicFramePr>
          <p:nvPr/>
        </p:nvGraphicFramePr>
        <p:xfrm>
          <a:off x="552450" y="1700213"/>
          <a:ext cx="3430588" cy="3286125"/>
        </p:xfrm>
        <a:graphic>
          <a:graphicData uri="http://schemas.openxmlformats.org/presentationml/2006/ole">
            <p:oleObj spid="_x0000_s18436" name="方程式" r:id="rId3" imgW="1790640" imgH="1714320" progId="Equation.3">
              <p:embed/>
            </p:oleObj>
          </a:graphicData>
        </a:graphic>
      </p:graphicFrame>
      <p:graphicFrame>
        <p:nvGraphicFramePr>
          <p:cNvPr id="18438" name="Object 6"/>
          <p:cNvGraphicFramePr>
            <a:graphicFrameLocks noChangeAspect="1"/>
          </p:cNvGraphicFramePr>
          <p:nvPr/>
        </p:nvGraphicFramePr>
        <p:xfrm>
          <a:off x="4140200" y="549275"/>
          <a:ext cx="4292600" cy="4465638"/>
        </p:xfrm>
        <a:graphic>
          <a:graphicData uri="http://schemas.openxmlformats.org/presentationml/2006/ole">
            <p:oleObj spid="_x0000_s18438" name="方程式" r:id="rId4" imgW="1892160" imgH="1968480" progId="Equation.3">
              <p:embed/>
            </p:oleObj>
          </a:graphicData>
        </a:graphic>
      </p:graphicFrame>
      <p:sp>
        <p:nvSpPr>
          <p:cNvPr id="18439" name="Text Box 7"/>
          <p:cNvSpPr txBox="1">
            <a:spLocks noChangeArrowheads="1"/>
          </p:cNvSpPr>
          <p:nvPr/>
        </p:nvSpPr>
        <p:spPr bwMode="auto">
          <a:xfrm>
            <a:off x="4067175" y="5084763"/>
            <a:ext cx="5076825" cy="1552575"/>
          </a:xfrm>
          <a:prstGeom prst="rect">
            <a:avLst/>
          </a:prstGeom>
          <a:noFill/>
          <a:ln w="9525">
            <a:noFill/>
            <a:miter lim="800000"/>
            <a:headEnd/>
            <a:tailEnd/>
          </a:ln>
          <a:effectLst/>
        </p:spPr>
        <p:txBody>
          <a:bodyPr>
            <a:spAutoFit/>
          </a:bodyPr>
          <a:lstStyle/>
          <a:p>
            <a:r>
              <a:rPr lang="en-US" altLang="zh-TW" sz="2400">
                <a:solidFill>
                  <a:srgbClr val="FF0000"/>
                </a:solidFill>
                <a:latin typeface="Times New Roman" pitchFamily="18" charset="0"/>
              </a:rPr>
              <a:t>v is the velocity of the electron particle</a:t>
            </a:r>
          </a:p>
          <a:p>
            <a:r>
              <a:rPr lang="en-US" altLang="zh-TW" sz="2400">
                <a:solidFill>
                  <a:srgbClr val="FF0000"/>
                </a:solidFill>
                <a:latin typeface="Times New Roman" pitchFamily="18" charset="0"/>
              </a:rPr>
              <a:t>The group velocity of the particle wave is the same as the velocity of the electron particle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TW">
                <a:solidFill>
                  <a:srgbClr val="0000FF"/>
                </a:solidFill>
              </a:rPr>
              <a:t>What is Wave?</a:t>
            </a:r>
          </a:p>
        </p:txBody>
      </p:sp>
      <p:sp>
        <p:nvSpPr>
          <p:cNvPr id="5123" name="Rectangle 3"/>
          <p:cNvSpPr>
            <a:spLocks noGrp="1" noChangeArrowheads="1"/>
          </p:cNvSpPr>
          <p:nvPr>
            <p:ph type="body" idx="1"/>
          </p:nvPr>
        </p:nvSpPr>
        <p:spPr/>
        <p:txBody>
          <a:bodyPr/>
          <a:lstStyle/>
          <a:p>
            <a:pPr>
              <a:lnSpc>
                <a:spcPct val="80000"/>
              </a:lnSpc>
            </a:pPr>
            <a:r>
              <a:rPr lang="en-US" altLang="zh-TW" sz="2000" dirty="0"/>
              <a:t>Classical wave is </a:t>
            </a:r>
            <a:r>
              <a:rPr lang="en-US" altLang="zh-TW" sz="2000" dirty="0">
                <a:solidFill>
                  <a:srgbClr val="0000FF"/>
                </a:solidFill>
              </a:rPr>
              <a:t>a self-sustaining disturbance of a media</a:t>
            </a:r>
            <a:r>
              <a:rPr lang="en-US" altLang="zh-TW" sz="2000" dirty="0"/>
              <a:t>, which moves through space transporting energy and momentum.  According to the directions of the media displacement and wave propagation, a traveling wave can be </a:t>
            </a:r>
            <a:r>
              <a:rPr lang="en-US" altLang="zh-TW" sz="2000" dirty="0">
                <a:solidFill>
                  <a:srgbClr val="0000FF"/>
                </a:solidFill>
              </a:rPr>
              <a:t>longitudinal or transverse</a:t>
            </a:r>
            <a:r>
              <a:rPr lang="en-US" altLang="zh-TW" sz="2000" dirty="0"/>
              <a:t>.</a:t>
            </a:r>
          </a:p>
          <a:p>
            <a:pPr>
              <a:lnSpc>
                <a:spcPct val="80000"/>
              </a:lnSpc>
            </a:pPr>
            <a:r>
              <a:rPr lang="en-US" altLang="zh-TW" sz="2000" dirty="0">
                <a:ea typeface="標楷體" pitchFamily="65" charset="-120"/>
              </a:rPr>
              <a:t>Optical light is an electromagnetic wave.</a:t>
            </a:r>
          </a:p>
          <a:p>
            <a:pPr>
              <a:lnSpc>
                <a:spcPct val="80000"/>
              </a:lnSpc>
            </a:pPr>
            <a:endParaRPr lang="en-US" altLang="zh-TW" sz="2000" dirty="0">
              <a:ea typeface="標楷體" pitchFamily="65" charset="-120"/>
            </a:endParaRPr>
          </a:p>
          <a:p>
            <a:pPr>
              <a:lnSpc>
                <a:spcPct val="80000"/>
              </a:lnSpc>
            </a:pPr>
            <a:endParaRPr lang="en-US" altLang="zh-TW" sz="2000" dirty="0">
              <a:ea typeface="標楷體" pitchFamily="65" charset="-120"/>
            </a:endParaRPr>
          </a:p>
          <a:p>
            <a:pPr>
              <a:lnSpc>
                <a:spcPct val="80000"/>
              </a:lnSpc>
            </a:pPr>
            <a:endParaRPr lang="en-US" altLang="zh-TW" sz="2000" dirty="0" smtClean="0">
              <a:ea typeface="標楷體" pitchFamily="65" charset="-120"/>
            </a:endParaRPr>
          </a:p>
          <a:p>
            <a:pPr>
              <a:lnSpc>
                <a:spcPct val="80000"/>
              </a:lnSpc>
            </a:pPr>
            <a:endParaRPr lang="en-US" altLang="zh-TW" sz="2000" dirty="0">
              <a:ea typeface="標楷體" pitchFamily="65" charset="-120"/>
            </a:endParaRPr>
          </a:p>
          <a:p>
            <a:pPr>
              <a:lnSpc>
                <a:spcPct val="80000"/>
              </a:lnSpc>
            </a:pPr>
            <a:endParaRPr lang="en-US" altLang="zh-TW" sz="2000" dirty="0">
              <a:ea typeface="標楷體" pitchFamily="65" charset="-120"/>
            </a:endParaRPr>
          </a:p>
          <a:p>
            <a:pPr>
              <a:lnSpc>
                <a:spcPct val="80000"/>
              </a:lnSpc>
            </a:pPr>
            <a:r>
              <a:rPr lang="en-US" altLang="zh-TW" sz="2000" dirty="0">
                <a:ea typeface="標楷體" pitchFamily="65" charset="-120"/>
              </a:rPr>
              <a:t>If we check the waveform after an increase in time </a:t>
            </a:r>
            <a:r>
              <a:rPr lang="el-GR" altLang="zh-TW" sz="2000" dirty="0">
                <a:ea typeface="標楷體" pitchFamily="65" charset="-120"/>
                <a:cs typeface="Arial" charset="0"/>
              </a:rPr>
              <a:t>Δ</a:t>
            </a:r>
            <a:r>
              <a:rPr lang="en-US" altLang="zh-TW" sz="2000" dirty="0">
                <a:ea typeface="標楷體" pitchFamily="65" charset="-120"/>
                <a:cs typeface="Arial" charset="0"/>
              </a:rPr>
              <a:t>t, the corresponding increase in x is </a:t>
            </a:r>
            <a:r>
              <a:rPr lang="en-US" altLang="zh-TW" sz="2000" i="1" dirty="0">
                <a:ea typeface="標楷體" pitchFamily="65" charset="-120"/>
                <a:cs typeface="Arial" charset="0"/>
              </a:rPr>
              <a:t>v</a:t>
            </a:r>
            <a:r>
              <a:rPr lang="el-GR" altLang="zh-TW" sz="2000" i="1" dirty="0">
                <a:ea typeface="標楷體" pitchFamily="65" charset="-120"/>
                <a:cs typeface="Arial" charset="0"/>
              </a:rPr>
              <a:t>Δ</a:t>
            </a:r>
            <a:r>
              <a:rPr lang="en-US" altLang="zh-TW" sz="2000" i="1" dirty="0">
                <a:ea typeface="標楷體" pitchFamily="65" charset="-120"/>
                <a:cs typeface="Arial" charset="0"/>
              </a:rPr>
              <a:t>t</a:t>
            </a:r>
            <a:r>
              <a:rPr lang="en-US" altLang="zh-TW" sz="2000" dirty="0">
                <a:ea typeface="標楷體" pitchFamily="65" charset="-120"/>
                <a:cs typeface="Arial" charset="0"/>
              </a:rPr>
              <a:t>, therefore</a:t>
            </a:r>
          </a:p>
          <a:p>
            <a:pPr>
              <a:lnSpc>
                <a:spcPct val="80000"/>
              </a:lnSpc>
            </a:pPr>
            <a:endParaRPr lang="en-US" altLang="zh-TW" sz="2000" dirty="0">
              <a:ea typeface="標楷體" pitchFamily="65" charset="-120"/>
              <a:cs typeface="Arial" charset="0"/>
            </a:endParaRPr>
          </a:p>
          <a:p>
            <a:pPr>
              <a:lnSpc>
                <a:spcPct val="80000"/>
              </a:lnSpc>
            </a:pPr>
            <a:endParaRPr lang="en-US" altLang="zh-TW" sz="2000" dirty="0">
              <a:ea typeface="標楷體" pitchFamily="65" charset="-120"/>
              <a:cs typeface="Arial" charset="0"/>
            </a:endParaRPr>
          </a:p>
          <a:p>
            <a:pPr>
              <a:lnSpc>
                <a:spcPct val="80000"/>
              </a:lnSpc>
              <a:buFontTx/>
              <a:buNone/>
            </a:pPr>
            <a:endParaRPr lang="en-US" altLang="zh-TW" sz="2000" dirty="0">
              <a:ea typeface="標楷體" pitchFamily="65" charset="-120"/>
              <a:cs typeface="Arial" charset="0"/>
            </a:endParaRPr>
          </a:p>
          <a:p>
            <a:pPr>
              <a:lnSpc>
                <a:spcPct val="80000"/>
              </a:lnSpc>
              <a:buFontTx/>
              <a:buNone/>
            </a:pPr>
            <a:r>
              <a:rPr lang="en-US" altLang="zh-TW" sz="2000" dirty="0">
                <a:ea typeface="標楷體" pitchFamily="65" charset="-120"/>
                <a:cs typeface="Arial" charset="0"/>
              </a:rPr>
              <a:t>     </a:t>
            </a:r>
            <a:r>
              <a:rPr lang="en-US" altLang="zh-TW" sz="2000" dirty="0">
                <a:ea typeface="標楷體" pitchFamily="65" charset="-120"/>
                <a:cs typeface="Arial" charset="0"/>
                <a:sym typeface="Wingdings" pitchFamily="2" charset="2"/>
              </a:rPr>
              <a:t></a:t>
            </a:r>
            <a:r>
              <a:rPr lang="en-US" altLang="zh-TW" sz="2000" dirty="0">
                <a:ea typeface="標楷體" pitchFamily="65" charset="-120"/>
                <a:cs typeface="Arial" charset="0"/>
              </a:rPr>
              <a:t>The profile of the wave does not change</a:t>
            </a:r>
            <a:endParaRPr lang="en-US" altLang="zh-TW" sz="2000" dirty="0"/>
          </a:p>
        </p:txBody>
      </p:sp>
      <p:graphicFrame>
        <p:nvGraphicFramePr>
          <p:cNvPr id="5125" name="Object 5"/>
          <p:cNvGraphicFramePr>
            <a:graphicFrameLocks noChangeAspect="1"/>
          </p:cNvGraphicFramePr>
          <p:nvPr>
            <p:ph sz="half" idx="4294967295"/>
          </p:nvPr>
        </p:nvGraphicFramePr>
        <p:xfrm>
          <a:off x="1187450" y="5194077"/>
          <a:ext cx="3960813" cy="381000"/>
        </p:xfrm>
        <a:graphic>
          <a:graphicData uri="http://schemas.openxmlformats.org/presentationml/2006/ole">
            <p:oleObj spid="_x0000_s5125" name="方程式" r:id="rId3" imgW="2108160" imgH="203040" progId="Equation.3">
              <p:embed/>
            </p:oleObj>
          </a:graphicData>
        </a:graphic>
      </p:graphicFrame>
      <p:sp>
        <p:nvSpPr>
          <p:cNvPr id="5128" name="Text Box 8"/>
          <p:cNvSpPr txBox="1">
            <a:spLocks noChangeArrowheads="1"/>
          </p:cNvSpPr>
          <p:nvPr/>
        </p:nvSpPr>
        <p:spPr bwMode="auto">
          <a:xfrm>
            <a:off x="1619250" y="5438552"/>
            <a:ext cx="2089150" cy="366712"/>
          </a:xfrm>
          <a:prstGeom prst="rect">
            <a:avLst/>
          </a:prstGeom>
          <a:noFill/>
          <a:ln w="9525">
            <a:noFill/>
            <a:miter lim="800000"/>
            <a:headEnd/>
            <a:tailEnd/>
          </a:ln>
          <a:effectLst/>
        </p:spPr>
        <p:txBody>
          <a:bodyPr wrap="none">
            <a:spAutoFit/>
          </a:bodyPr>
          <a:lstStyle/>
          <a:p>
            <a:r>
              <a:rPr lang="en-US" altLang="zh-TW" dirty="0">
                <a:solidFill>
                  <a:srgbClr val="FF0000"/>
                </a:solidFill>
              </a:rPr>
              <a:t>new x            new t</a:t>
            </a:r>
          </a:p>
        </p:txBody>
      </p:sp>
      <p:graphicFrame>
        <p:nvGraphicFramePr>
          <p:cNvPr id="5129" name="Object 9"/>
          <p:cNvGraphicFramePr>
            <a:graphicFrameLocks noChangeAspect="1"/>
          </p:cNvGraphicFramePr>
          <p:nvPr/>
        </p:nvGraphicFramePr>
        <p:xfrm>
          <a:off x="1115616" y="2924944"/>
          <a:ext cx="4197350" cy="1541463"/>
        </p:xfrm>
        <a:graphic>
          <a:graphicData uri="http://schemas.openxmlformats.org/presentationml/2006/ole">
            <p:oleObj spid="_x0000_s5129" name="Equation" r:id="rId4" imgW="2489040" imgH="914400" progId="Equation.3">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cstate="print"/>
          <a:srcRect/>
          <a:stretch>
            <a:fillRect/>
          </a:stretch>
        </p:blipFill>
        <p:spPr bwMode="auto">
          <a:xfrm>
            <a:off x="2124075" y="1196975"/>
            <a:ext cx="4824413" cy="5661025"/>
          </a:xfrm>
          <a:prstGeom prst="rect">
            <a:avLst/>
          </a:prstGeom>
          <a:noFill/>
        </p:spPr>
      </p:pic>
      <p:sp>
        <p:nvSpPr>
          <p:cNvPr id="28679" name="Rectangle 7"/>
          <p:cNvSpPr>
            <a:spLocks noGrp="1" noChangeArrowheads="1"/>
          </p:cNvSpPr>
          <p:nvPr>
            <p:ph type="title"/>
          </p:nvPr>
        </p:nvSpPr>
        <p:spPr/>
        <p:txBody>
          <a:bodyPr/>
          <a:lstStyle/>
          <a:p>
            <a:r>
              <a:rPr lang="en-US" altLang="zh-TW" sz="4000">
                <a:solidFill>
                  <a:srgbClr val="0000FF"/>
                </a:solidFill>
              </a:rPr>
              <a:t>Phase Velocity and Group Velocity</a:t>
            </a:r>
          </a:p>
        </p:txBody>
      </p:sp>
      <p:sp>
        <p:nvSpPr>
          <p:cNvPr id="28680" name="Line 8"/>
          <p:cNvSpPr>
            <a:spLocks noChangeShapeType="1"/>
          </p:cNvSpPr>
          <p:nvPr/>
        </p:nvSpPr>
        <p:spPr bwMode="auto">
          <a:xfrm>
            <a:off x="3635375" y="1700213"/>
            <a:ext cx="1584325" cy="4968875"/>
          </a:xfrm>
          <a:prstGeom prst="line">
            <a:avLst/>
          </a:prstGeom>
          <a:noFill/>
          <a:ln w="19050" cap="rnd">
            <a:solidFill>
              <a:srgbClr val="FF0000"/>
            </a:solidFill>
            <a:prstDash val="sysDot"/>
            <a:round/>
            <a:headEnd/>
            <a:tailEnd type="triangle" w="med" len="med"/>
          </a:ln>
          <a:effectLst/>
        </p:spPr>
        <p:txBody>
          <a:bodyPr/>
          <a:lstStyle/>
          <a:p>
            <a:endParaRPr lang="zh-TW" altLang="en-US"/>
          </a:p>
        </p:txBody>
      </p:sp>
      <p:sp>
        <p:nvSpPr>
          <p:cNvPr id="28681" name="Line 9"/>
          <p:cNvSpPr>
            <a:spLocks noChangeShapeType="1"/>
          </p:cNvSpPr>
          <p:nvPr/>
        </p:nvSpPr>
        <p:spPr bwMode="auto">
          <a:xfrm>
            <a:off x="2700338" y="1773238"/>
            <a:ext cx="3240087" cy="4895850"/>
          </a:xfrm>
          <a:prstGeom prst="line">
            <a:avLst/>
          </a:prstGeom>
          <a:noFill/>
          <a:ln w="19050" cap="rnd">
            <a:solidFill>
              <a:srgbClr val="0000FF"/>
            </a:solidFill>
            <a:prstDash val="sysDot"/>
            <a:round/>
            <a:headEnd/>
            <a:tailEnd type="triangle" w="med" len="med"/>
          </a:ln>
          <a:effectLst/>
        </p:spPr>
        <p:txBody>
          <a:bodyPr/>
          <a:lstStyle/>
          <a:p>
            <a:endParaRPr lang="zh-TW" altLang="en-US"/>
          </a:p>
        </p:txBody>
      </p:sp>
      <p:sp>
        <p:nvSpPr>
          <p:cNvPr id="6" name="文字方塊 5"/>
          <p:cNvSpPr txBox="1"/>
          <p:nvPr/>
        </p:nvSpPr>
        <p:spPr>
          <a:xfrm>
            <a:off x="7164288" y="1916832"/>
            <a:ext cx="1415772" cy="646331"/>
          </a:xfrm>
          <a:prstGeom prst="rect">
            <a:avLst/>
          </a:prstGeom>
          <a:noFill/>
        </p:spPr>
        <p:txBody>
          <a:bodyPr wrap="none" rtlCol="0">
            <a:spAutoFit/>
          </a:bodyPr>
          <a:lstStyle/>
          <a:p>
            <a:r>
              <a:rPr lang="en-US" altLang="zh-TW" dirty="0" smtClean="0"/>
              <a:t>In this case,</a:t>
            </a:r>
          </a:p>
          <a:p>
            <a:r>
              <a:rPr lang="en-US" altLang="zh-TW" dirty="0" err="1" smtClean="0"/>
              <a:t>V</a:t>
            </a:r>
            <a:r>
              <a:rPr lang="en-US" altLang="zh-TW" baseline="-25000" dirty="0" err="1" smtClean="0"/>
              <a:t>p</a:t>
            </a:r>
            <a:r>
              <a:rPr lang="en-US" altLang="zh-TW" dirty="0" smtClean="0"/>
              <a:t>&gt;V</a:t>
            </a:r>
            <a:r>
              <a:rPr lang="en-US" altLang="zh-TW" baseline="-25000" dirty="0" smtClean="0"/>
              <a:t>g</a:t>
            </a:r>
            <a:endParaRPr lang="zh-TW" altLang="en-US" baseline="-25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mso75E7B"/>
          <p:cNvPicPr>
            <a:picLocks noChangeAspect="1" noChangeArrowheads="1"/>
          </p:cNvPicPr>
          <p:nvPr/>
        </p:nvPicPr>
        <p:blipFill>
          <a:blip r:embed="rId3" cstate="print"/>
          <a:srcRect/>
          <a:stretch>
            <a:fillRect/>
          </a:stretch>
        </p:blipFill>
        <p:spPr bwMode="auto">
          <a:xfrm>
            <a:off x="539750" y="1916113"/>
            <a:ext cx="5184775" cy="3898900"/>
          </a:xfrm>
          <a:prstGeom prst="rect">
            <a:avLst/>
          </a:prstGeom>
          <a:noFill/>
        </p:spPr>
      </p:pic>
      <p:sp>
        <p:nvSpPr>
          <p:cNvPr id="4101" name="Rectangle 5"/>
          <p:cNvSpPr>
            <a:spLocks noGrp="1" noChangeArrowheads="1"/>
          </p:cNvSpPr>
          <p:nvPr>
            <p:ph type="title"/>
          </p:nvPr>
        </p:nvSpPr>
        <p:spPr/>
        <p:txBody>
          <a:bodyPr/>
          <a:lstStyle/>
          <a:p>
            <a:r>
              <a:rPr lang="en-US" altLang="zh-TW">
                <a:solidFill>
                  <a:srgbClr val="0000FF"/>
                </a:solidFill>
              </a:rPr>
              <a:t>Fourier Integral</a:t>
            </a:r>
          </a:p>
        </p:txBody>
      </p:sp>
      <p:graphicFrame>
        <p:nvGraphicFramePr>
          <p:cNvPr id="4102" name="Object 6"/>
          <p:cNvGraphicFramePr>
            <a:graphicFrameLocks noChangeAspect="1"/>
          </p:cNvGraphicFramePr>
          <p:nvPr>
            <p:ph sz="half" idx="1"/>
          </p:nvPr>
        </p:nvGraphicFramePr>
        <p:xfrm>
          <a:off x="2165350" y="3665538"/>
          <a:ext cx="622300" cy="393700"/>
        </p:xfrm>
        <a:graphic>
          <a:graphicData uri="http://schemas.openxmlformats.org/presentationml/2006/ole">
            <p:oleObj spid="_x0000_s4102" name="方程式" r:id="rId4" imgW="622080" imgH="393480" progId="Equation.3">
              <p:embed/>
            </p:oleObj>
          </a:graphicData>
        </a:graphic>
      </p:graphicFrame>
      <p:graphicFrame>
        <p:nvGraphicFramePr>
          <p:cNvPr id="4104" name="Object 8"/>
          <p:cNvGraphicFramePr>
            <a:graphicFrameLocks noChangeAspect="1"/>
          </p:cNvGraphicFramePr>
          <p:nvPr>
            <p:ph sz="half" idx="2"/>
          </p:nvPr>
        </p:nvGraphicFramePr>
        <p:xfrm>
          <a:off x="6372225" y="2492375"/>
          <a:ext cx="2371725" cy="1254125"/>
        </p:xfrm>
        <a:graphic>
          <a:graphicData uri="http://schemas.openxmlformats.org/presentationml/2006/ole">
            <p:oleObj spid="_x0000_s4104" name="方程式" r:id="rId5" imgW="1320480" imgH="6984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20" name="Object 4"/>
          <p:cNvGraphicFramePr>
            <a:graphicFrameLocks noChangeAspect="1"/>
          </p:cNvGraphicFramePr>
          <p:nvPr/>
        </p:nvGraphicFramePr>
        <p:xfrm>
          <a:off x="4284663" y="692150"/>
          <a:ext cx="4379912" cy="4162425"/>
        </p:xfrm>
        <a:graphic>
          <a:graphicData uri="http://schemas.openxmlformats.org/presentationml/2006/ole">
            <p:oleObj spid="_x0000_s111620" name="方程式" r:id="rId3" imgW="3085920" imgH="2933640" progId="Equation.3">
              <p:embed/>
            </p:oleObj>
          </a:graphicData>
        </a:graphic>
      </p:graphicFrame>
      <p:graphicFrame>
        <p:nvGraphicFramePr>
          <p:cNvPr id="111621" name="Object 5"/>
          <p:cNvGraphicFramePr>
            <a:graphicFrameLocks noChangeAspect="1"/>
          </p:cNvGraphicFramePr>
          <p:nvPr/>
        </p:nvGraphicFramePr>
        <p:xfrm>
          <a:off x="468313" y="836613"/>
          <a:ext cx="3382962" cy="1552575"/>
        </p:xfrm>
        <a:graphic>
          <a:graphicData uri="http://schemas.openxmlformats.org/presentationml/2006/ole">
            <p:oleObj spid="_x0000_s111621" name="方程式" r:id="rId4" imgW="2489040" imgH="1143000" progId="Equation.3">
              <p:embed/>
            </p:oleObj>
          </a:graphicData>
        </a:graphic>
      </p:graphicFrame>
      <p:pic>
        <p:nvPicPr>
          <p:cNvPr id="111622" name="Picture 6"/>
          <p:cNvPicPr>
            <a:picLocks noChangeAspect="1" noChangeArrowheads="1"/>
          </p:cNvPicPr>
          <p:nvPr/>
        </p:nvPicPr>
        <p:blipFill>
          <a:blip r:embed="rId5" cstate="print"/>
          <a:srcRect/>
          <a:stretch>
            <a:fillRect/>
          </a:stretch>
        </p:blipFill>
        <p:spPr bwMode="auto">
          <a:xfrm>
            <a:off x="611188" y="2565400"/>
            <a:ext cx="2909887" cy="3911600"/>
          </a:xfrm>
          <a:prstGeom prst="rect">
            <a:avLst/>
          </a:prstGeom>
          <a:noFill/>
        </p:spPr>
      </p:pic>
      <p:sp>
        <p:nvSpPr>
          <p:cNvPr id="111623" name="Line 7"/>
          <p:cNvSpPr>
            <a:spLocks noChangeShapeType="1"/>
          </p:cNvSpPr>
          <p:nvPr/>
        </p:nvSpPr>
        <p:spPr bwMode="auto">
          <a:xfrm>
            <a:off x="468313" y="2420938"/>
            <a:ext cx="3311525" cy="0"/>
          </a:xfrm>
          <a:prstGeom prst="line">
            <a:avLst/>
          </a:prstGeom>
          <a:noFill/>
          <a:ln w="28575">
            <a:solidFill>
              <a:srgbClr val="0000FF"/>
            </a:solidFill>
            <a:round/>
            <a:headEnd/>
            <a:tailEnd/>
          </a:ln>
          <a:effectLst/>
        </p:spPr>
        <p:txBody>
          <a:bodyPr/>
          <a:lstStyle/>
          <a:p>
            <a:endParaRPr lang="zh-TW" altLang="en-US"/>
          </a:p>
        </p:txBody>
      </p:sp>
      <p:sp>
        <p:nvSpPr>
          <p:cNvPr id="111624" name="Line 8"/>
          <p:cNvSpPr>
            <a:spLocks noChangeShapeType="1"/>
          </p:cNvSpPr>
          <p:nvPr/>
        </p:nvSpPr>
        <p:spPr bwMode="auto">
          <a:xfrm>
            <a:off x="4356100" y="4941888"/>
            <a:ext cx="2808288" cy="0"/>
          </a:xfrm>
          <a:prstGeom prst="line">
            <a:avLst/>
          </a:prstGeom>
          <a:noFill/>
          <a:ln w="38100">
            <a:solidFill>
              <a:srgbClr val="0000FF"/>
            </a:solidFill>
            <a:round/>
            <a:headEnd/>
            <a:tailEnd/>
          </a:ln>
          <a:effectLst/>
        </p:spPr>
        <p:txBody>
          <a:bodyPr/>
          <a:lstStyle/>
          <a:p>
            <a:endParaRPr lang="zh-TW" altLang="en-US"/>
          </a:p>
        </p:txBody>
      </p:sp>
      <p:sp>
        <p:nvSpPr>
          <p:cNvPr id="111625" name="Text Box 9"/>
          <p:cNvSpPr txBox="1">
            <a:spLocks noChangeArrowheads="1"/>
          </p:cNvSpPr>
          <p:nvPr/>
        </p:nvSpPr>
        <p:spPr bwMode="auto">
          <a:xfrm>
            <a:off x="4335463" y="5032375"/>
            <a:ext cx="2846387" cy="457200"/>
          </a:xfrm>
          <a:prstGeom prst="rect">
            <a:avLst/>
          </a:prstGeom>
          <a:noFill/>
          <a:ln w="9525">
            <a:noFill/>
            <a:miter lim="800000"/>
            <a:headEnd/>
            <a:tailEnd/>
          </a:ln>
          <a:effectLst/>
        </p:spPr>
        <p:txBody>
          <a:bodyPr wrap="none">
            <a:spAutoFit/>
          </a:bodyPr>
          <a:lstStyle/>
          <a:p>
            <a:r>
              <a:rPr lang="en-US" altLang="zh-TW" sz="2400">
                <a:solidFill>
                  <a:srgbClr val="0000FF"/>
                </a:solidFill>
              </a:rPr>
              <a:t>Relativity correction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sz="quarter"/>
          </p:nvPr>
        </p:nvSpPr>
        <p:spPr/>
        <p:txBody>
          <a:bodyPr/>
          <a:lstStyle/>
          <a:p>
            <a:r>
              <a:rPr lang="en-US" altLang="zh-TW" sz="4000">
                <a:solidFill>
                  <a:srgbClr val="0000FF"/>
                </a:solidFill>
              </a:rPr>
              <a:t>The Davission-Germer Experiment</a:t>
            </a:r>
          </a:p>
        </p:txBody>
      </p:sp>
      <p:pic>
        <p:nvPicPr>
          <p:cNvPr id="90116" name="Picture 4"/>
          <p:cNvPicPr>
            <a:picLocks noChangeAspect="1" noChangeArrowheads="1"/>
          </p:cNvPicPr>
          <p:nvPr>
            <p:ph sz="quarter" idx="1"/>
          </p:nvPr>
        </p:nvPicPr>
        <p:blipFill>
          <a:blip r:embed="rId3" cstate="print"/>
          <a:srcRect/>
          <a:stretch>
            <a:fillRect/>
          </a:stretch>
        </p:blipFill>
        <p:spPr>
          <a:xfrm>
            <a:off x="900113" y="2060575"/>
            <a:ext cx="2908300" cy="4060825"/>
          </a:xfrm>
          <a:noFill/>
          <a:ln/>
        </p:spPr>
      </p:pic>
      <p:pic>
        <p:nvPicPr>
          <p:cNvPr id="90118" name="Picture 6"/>
          <p:cNvPicPr>
            <a:picLocks noChangeAspect="1" noChangeArrowheads="1"/>
          </p:cNvPicPr>
          <p:nvPr>
            <p:ph sz="quarter" idx="2"/>
          </p:nvPr>
        </p:nvPicPr>
        <p:blipFill>
          <a:blip r:embed="rId4" cstate="print"/>
          <a:srcRect/>
          <a:stretch>
            <a:fillRect/>
          </a:stretch>
        </p:blipFill>
        <p:spPr>
          <a:xfrm>
            <a:off x="5018088" y="1600200"/>
            <a:ext cx="3730625" cy="2473325"/>
          </a:xfrm>
          <a:noFill/>
          <a:ln/>
        </p:spPr>
      </p:pic>
      <p:graphicFrame>
        <p:nvGraphicFramePr>
          <p:cNvPr id="90120" name="Object 8"/>
          <p:cNvGraphicFramePr>
            <a:graphicFrameLocks noChangeAspect="1"/>
          </p:cNvGraphicFramePr>
          <p:nvPr>
            <p:ph sz="quarter" idx="3"/>
          </p:nvPr>
        </p:nvGraphicFramePr>
        <p:xfrm>
          <a:off x="4716463" y="4202113"/>
          <a:ext cx="3887787" cy="2395537"/>
        </p:xfrm>
        <a:graphic>
          <a:graphicData uri="http://schemas.openxmlformats.org/presentationml/2006/ole">
            <p:oleObj spid="_x0000_s90120" name="方程式" r:id="rId5" imgW="2184120" imgH="1346040" progId="Equation.3">
              <p:embed/>
            </p:oleObj>
          </a:graphicData>
        </a:graphic>
      </p:graphicFrame>
      <p:graphicFrame>
        <p:nvGraphicFramePr>
          <p:cNvPr id="90123" name="Object 11"/>
          <p:cNvGraphicFramePr>
            <a:graphicFrameLocks noChangeAspect="1"/>
          </p:cNvGraphicFramePr>
          <p:nvPr>
            <p:ph sz="quarter" idx="4"/>
          </p:nvPr>
        </p:nvGraphicFramePr>
        <p:xfrm>
          <a:off x="3995738" y="1700213"/>
          <a:ext cx="1873250" cy="482600"/>
        </p:xfrm>
        <a:graphic>
          <a:graphicData uri="http://schemas.openxmlformats.org/presentationml/2006/ole">
            <p:oleObj spid="_x0000_s90123" name="方程式" r:id="rId6" imgW="787320" imgH="203040" progId="Equation.3">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a:stretch>
            <a:fillRect/>
          </a:stretch>
        </p:blipFill>
        <p:spPr bwMode="auto">
          <a:xfrm>
            <a:off x="250825" y="3324225"/>
            <a:ext cx="8535988" cy="3560763"/>
          </a:xfrm>
          <a:prstGeom prst="rect">
            <a:avLst/>
          </a:prstGeom>
          <a:noFill/>
        </p:spPr>
      </p:pic>
      <p:sp>
        <p:nvSpPr>
          <p:cNvPr id="93187" name="Rectangle 3"/>
          <p:cNvSpPr>
            <a:spLocks noGrp="1" noChangeArrowheads="1"/>
          </p:cNvSpPr>
          <p:nvPr>
            <p:ph type="title"/>
          </p:nvPr>
        </p:nvSpPr>
        <p:spPr/>
        <p:txBody>
          <a:bodyPr/>
          <a:lstStyle/>
          <a:p>
            <a:r>
              <a:rPr lang="en-US" altLang="zh-TW" sz="4000">
                <a:solidFill>
                  <a:srgbClr val="0000FF"/>
                </a:solidFill>
              </a:rPr>
              <a:t>Polar Plot of Scattering Amplitude</a:t>
            </a:r>
          </a:p>
        </p:txBody>
      </p:sp>
      <p:graphicFrame>
        <p:nvGraphicFramePr>
          <p:cNvPr id="93191" name="Object 7"/>
          <p:cNvGraphicFramePr>
            <a:graphicFrameLocks noChangeAspect="1"/>
          </p:cNvGraphicFramePr>
          <p:nvPr>
            <p:ph idx="1"/>
          </p:nvPr>
        </p:nvGraphicFramePr>
        <p:xfrm>
          <a:off x="755650" y="1412875"/>
          <a:ext cx="7704138" cy="1671638"/>
        </p:xfrm>
        <a:graphic>
          <a:graphicData uri="http://schemas.openxmlformats.org/presentationml/2006/ole">
            <p:oleObj spid="_x0000_s93191" name="方程式" r:id="rId4" imgW="4101840" imgH="888840"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print"/>
          <a:srcRect/>
          <a:stretch>
            <a:fillRect/>
          </a:stretch>
        </p:blipFill>
        <p:spPr bwMode="auto">
          <a:xfrm>
            <a:off x="1619250" y="2492375"/>
            <a:ext cx="5492750" cy="3844925"/>
          </a:xfrm>
          <a:prstGeom prst="rect">
            <a:avLst/>
          </a:prstGeom>
          <a:noFill/>
        </p:spPr>
      </p:pic>
      <p:graphicFrame>
        <p:nvGraphicFramePr>
          <p:cNvPr id="95235" name="Object 3"/>
          <p:cNvGraphicFramePr>
            <a:graphicFrameLocks noChangeAspect="1"/>
          </p:cNvGraphicFramePr>
          <p:nvPr/>
        </p:nvGraphicFramePr>
        <p:xfrm>
          <a:off x="1763713" y="908050"/>
          <a:ext cx="5832475" cy="1387475"/>
        </p:xfrm>
        <a:graphic>
          <a:graphicData uri="http://schemas.openxmlformats.org/presentationml/2006/ole">
            <p:oleObj spid="_x0000_s95235" name="方程式" r:id="rId4" imgW="2882880" imgH="685800" progId="Equation.3">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cstate="print"/>
          <a:srcRect/>
          <a:stretch>
            <a:fillRect/>
          </a:stretch>
        </p:blipFill>
        <p:spPr bwMode="auto">
          <a:xfrm>
            <a:off x="303213" y="836613"/>
            <a:ext cx="8535987" cy="4121150"/>
          </a:xfrm>
          <a:prstGeom prst="rect">
            <a:avLst/>
          </a:prstGeom>
          <a:noFill/>
        </p:spPr>
      </p:pic>
      <p:graphicFrame>
        <p:nvGraphicFramePr>
          <p:cNvPr id="96259" name="Object 3"/>
          <p:cNvGraphicFramePr>
            <a:graphicFrameLocks noChangeAspect="1"/>
          </p:cNvGraphicFramePr>
          <p:nvPr/>
        </p:nvGraphicFramePr>
        <p:xfrm>
          <a:off x="2066925" y="3727450"/>
          <a:ext cx="6465888" cy="2654300"/>
        </p:xfrm>
        <a:graphic>
          <a:graphicData uri="http://schemas.openxmlformats.org/presentationml/2006/ole">
            <p:oleObj spid="_x0000_s96259" name="方程式" r:id="rId4" imgW="2717640" imgH="111744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303213" y="415925"/>
            <a:ext cx="8535987" cy="602456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1535113" y="379413"/>
            <a:ext cx="6072187" cy="609758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900113" y="1628775"/>
            <a:ext cx="3748087" cy="3794125"/>
          </a:xfrm>
          <a:prstGeom prst="rect">
            <a:avLst/>
          </a:prstGeom>
          <a:noFill/>
        </p:spPr>
      </p:pic>
      <p:pic>
        <p:nvPicPr>
          <p:cNvPr id="99331" name="Picture 3"/>
          <p:cNvPicPr>
            <a:picLocks noChangeAspect="1" noChangeArrowheads="1"/>
          </p:cNvPicPr>
          <p:nvPr/>
        </p:nvPicPr>
        <p:blipFill>
          <a:blip r:embed="rId3" cstate="print"/>
          <a:srcRect/>
          <a:stretch>
            <a:fillRect/>
          </a:stretch>
        </p:blipFill>
        <p:spPr bwMode="auto">
          <a:xfrm>
            <a:off x="4643438" y="1628775"/>
            <a:ext cx="3748087" cy="3794125"/>
          </a:xfrm>
          <a:prstGeom prst="rect">
            <a:avLst/>
          </a:prstGeom>
          <a:noFill/>
        </p:spPr>
      </p:pic>
      <p:sp>
        <p:nvSpPr>
          <p:cNvPr id="99332" name="Text Box 4"/>
          <p:cNvSpPr txBox="1">
            <a:spLocks noChangeArrowheads="1"/>
          </p:cNvSpPr>
          <p:nvPr/>
        </p:nvSpPr>
        <p:spPr bwMode="auto">
          <a:xfrm>
            <a:off x="1527175" y="1000125"/>
            <a:ext cx="6443663" cy="457200"/>
          </a:xfrm>
          <a:prstGeom prst="rect">
            <a:avLst/>
          </a:prstGeom>
          <a:noFill/>
          <a:ln w="9525">
            <a:noFill/>
            <a:miter lim="800000"/>
            <a:headEnd/>
            <a:tailEnd/>
          </a:ln>
          <a:effectLst/>
        </p:spPr>
        <p:txBody>
          <a:bodyPr wrap="none">
            <a:spAutoFit/>
          </a:bodyPr>
          <a:lstStyle/>
          <a:p>
            <a:r>
              <a:rPr lang="en-US" altLang="zh-TW" sz="2400">
                <a:solidFill>
                  <a:srgbClr val="0000FF"/>
                </a:solidFill>
              </a:rPr>
              <a:t>X-ray diffraction                   Electron diffraction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p:cNvPicPr>
            <a:picLocks noChangeAspect="1" noChangeArrowheads="1"/>
          </p:cNvPicPr>
          <p:nvPr/>
        </p:nvPicPr>
        <p:blipFill>
          <a:blip r:embed="rId3" cstate="print"/>
          <a:srcRect/>
          <a:stretch>
            <a:fillRect/>
          </a:stretch>
        </p:blipFill>
        <p:spPr bwMode="auto">
          <a:xfrm>
            <a:off x="2028106" y="2448197"/>
            <a:ext cx="3787775" cy="1006475"/>
          </a:xfrm>
          <a:prstGeom prst="rect">
            <a:avLst/>
          </a:prstGeom>
          <a:noFill/>
        </p:spPr>
      </p:pic>
      <p:pic>
        <p:nvPicPr>
          <p:cNvPr id="84997" name="Picture 5"/>
          <p:cNvPicPr>
            <a:picLocks noChangeAspect="1" noChangeArrowheads="1"/>
          </p:cNvPicPr>
          <p:nvPr/>
        </p:nvPicPr>
        <p:blipFill>
          <a:blip r:embed="rId3" cstate="print"/>
          <a:srcRect/>
          <a:stretch>
            <a:fillRect/>
          </a:stretch>
        </p:blipFill>
        <p:spPr bwMode="auto">
          <a:xfrm>
            <a:off x="3755306" y="4707210"/>
            <a:ext cx="3787775" cy="1006475"/>
          </a:xfrm>
          <a:prstGeom prst="rect">
            <a:avLst/>
          </a:prstGeom>
          <a:noFill/>
        </p:spPr>
      </p:pic>
      <p:sp>
        <p:nvSpPr>
          <p:cNvPr id="84998" name="Line 6"/>
          <p:cNvSpPr>
            <a:spLocks noChangeShapeType="1"/>
          </p:cNvSpPr>
          <p:nvPr/>
        </p:nvSpPr>
        <p:spPr bwMode="auto">
          <a:xfrm>
            <a:off x="1523281" y="3672160"/>
            <a:ext cx="6480175" cy="0"/>
          </a:xfrm>
          <a:prstGeom prst="line">
            <a:avLst/>
          </a:prstGeom>
          <a:noFill/>
          <a:ln w="9525">
            <a:solidFill>
              <a:schemeClr val="tx1"/>
            </a:solidFill>
            <a:round/>
            <a:headEnd/>
            <a:tailEnd type="triangle" w="med" len="med"/>
          </a:ln>
          <a:effectLst/>
        </p:spPr>
        <p:txBody>
          <a:bodyPr/>
          <a:lstStyle/>
          <a:p>
            <a:endParaRPr lang="zh-TW" altLang="en-US"/>
          </a:p>
        </p:txBody>
      </p:sp>
      <p:sp>
        <p:nvSpPr>
          <p:cNvPr id="84999" name="Line 7"/>
          <p:cNvSpPr>
            <a:spLocks noChangeShapeType="1"/>
          </p:cNvSpPr>
          <p:nvPr/>
        </p:nvSpPr>
        <p:spPr bwMode="auto">
          <a:xfrm flipV="1">
            <a:off x="1523281" y="2232297"/>
            <a:ext cx="0" cy="1439863"/>
          </a:xfrm>
          <a:prstGeom prst="line">
            <a:avLst/>
          </a:prstGeom>
          <a:noFill/>
          <a:ln w="9525">
            <a:solidFill>
              <a:schemeClr val="tx1"/>
            </a:solidFill>
            <a:round/>
            <a:headEnd/>
            <a:tailEnd type="triangle" w="med" len="med"/>
          </a:ln>
          <a:effectLst/>
        </p:spPr>
        <p:txBody>
          <a:bodyPr/>
          <a:lstStyle/>
          <a:p>
            <a:endParaRPr lang="zh-TW" altLang="en-US"/>
          </a:p>
        </p:txBody>
      </p:sp>
      <p:sp>
        <p:nvSpPr>
          <p:cNvPr id="85000" name="Line 8"/>
          <p:cNvSpPr>
            <a:spLocks noChangeShapeType="1"/>
          </p:cNvSpPr>
          <p:nvPr/>
        </p:nvSpPr>
        <p:spPr bwMode="auto">
          <a:xfrm>
            <a:off x="1523281" y="5859735"/>
            <a:ext cx="6408737" cy="0"/>
          </a:xfrm>
          <a:prstGeom prst="line">
            <a:avLst/>
          </a:prstGeom>
          <a:noFill/>
          <a:ln w="9525">
            <a:solidFill>
              <a:schemeClr val="tx1"/>
            </a:solidFill>
            <a:round/>
            <a:headEnd/>
            <a:tailEnd type="triangle" w="med" len="med"/>
          </a:ln>
          <a:effectLst/>
        </p:spPr>
        <p:txBody>
          <a:bodyPr/>
          <a:lstStyle/>
          <a:p>
            <a:endParaRPr lang="zh-TW" altLang="en-US"/>
          </a:p>
        </p:txBody>
      </p:sp>
      <p:sp>
        <p:nvSpPr>
          <p:cNvPr id="85001" name="Line 9"/>
          <p:cNvSpPr>
            <a:spLocks noChangeShapeType="1"/>
          </p:cNvSpPr>
          <p:nvPr/>
        </p:nvSpPr>
        <p:spPr bwMode="auto">
          <a:xfrm flipV="1">
            <a:off x="1523281" y="4419872"/>
            <a:ext cx="0" cy="1439863"/>
          </a:xfrm>
          <a:prstGeom prst="line">
            <a:avLst/>
          </a:prstGeom>
          <a:noFill/>
          <a:ln w="9525">
            <a:solidFill>
              <a:schemeClr val="tx1"/>
            </a:solidFill>
            <a:round/>
            <a:headEnd/>
            <a:tailEnd type="triangle" w="med" len="med"/>
          </a:ln>
          <a:effectLst/>
        </p:spPr>
        <p:txBody>
          <a:bodyPr/>
          <a:lstStyle/>
          <a:p>
            <a:endParaRPr lang="zh-TW" altLang="en-US"/>
          </a:p>
        </p:txBody>
      </p:sp>
      <p:sp>
        <p:nvSpPr>
          <p:cNvPr id="85002" name="Text Box 10"/>
          <p:cNvSpPr txBox="1">
            <a:spLocks noChangeArrowheads="1"/>
          </p:cNvSpPr>
          <p:nvPr/>
        </p:nvSpPr>
        <p:spPr bwMode="auto">
          <a:xfrm>
            <a:off x="7479581" y="5859735"/>
            <a:ext cx="407484" cy="461665"/>
          </a:xfrm>
          <a:prstGeom prst="rect">
            <a:avLst/>
          </a:prstGeom>
          <a:noFill/>
          <a:ln w="9525">
            <a:noFill/>
            <a:miter lim="800000"/>
            <a:headEnd/>
            <a:tailEnd/>
          </a:ln>
          <a:effectLst/>
        </p:spPr>
        <p:txBody>
          <a:bodyPr wrap="none">
            <a:spAutoFit/>
          </a:bodyPr>
          <a:lstStyle/>
          <a:p>
            <a:r>
              <a:rPr lang="en-US" altLang="zh-TW" sz="2400" dirty="0"/>
              <a:t>x</a:t>
            </a:r>
            <a:r>
              <a:rPr lang="en-US" altLang="zh-TW" sz="2400" dirty="0" smtClean="0"/>
              <a:t>’</a:t>
            </a:r>
            <a:endParaRPr lang="en-US" altLang="zh-TW" sz="2400" dirty="0"/>
          </a:p>
        </p:txBody>
      </p:sp>
      <p:sp>
        <p:nvSpPr>
          <p:cNvPr id="85003" name="Text Box 11"/>
          <p:cNvSpPr txBox="1">
            <a:spLocks noChangeArrowheads="1"/>
          </p:cNvSpPr>
          <p:nvPr/>
        </p:nvSpPr>
        <p:spPr bwMode="auto">
          <a:xfrm>
            <a:off x="7500218" y="3672160"/>
            <a:ext cx="336550" cy="457200"/>
          </a:xfrm>
          <a:prstGeom prst="rect">
            <a:avLst/>
          </a:prstGeom>
          <a:noFill/>
          <a:ln w="9525">
            <a:noFill/>
            <a:miter lim="800000"/>
            <a:headEnd/>
            <a:tailEnd/>
          </a:ln>
          <a:effectLst/>
        </p:spPr>
        <p:txBody>
          <a:bodyPr wrap="none">
            <a:spAutoFit/>
          </a:bodyPr>
          <a:lstStyle/>
          <a:p>
            <a:r>
              <a:rPr lang="en-US" altLang="zh-TW" sz="2400" dirty="0"/>
              <a:t>x</a:t>
            </a:r>
          </a:p>
        </p:txBody>
      </p:sp>
      <p:sp>
        <p:nvSpPr>
          <p:cNvPr id="85004" name="Text Box 12"/>
          <p:cNvSpPr txBox="1">
            <a:spLocks noChangeArrowheads="1"/>
          </p:cNvSpPr>
          <p:nvPr/>
        </p:nvSpPr>
        <p:spPr bwMode="auto">
          <a:xfrm>
            <a:off x="1502643" y="4248422"/>
            <a:ext cx="697627" cy="461665"/>
          </a:xfrm>
          <a:prstGeom prst="rect">
            <a:avLst/>
          </a:prstGeom>
          <a:noFill/>
          <a:ln w="9525">
            <a:noFill/>
            <a:miter lim="800000"/>
            <a:headEnd/>
            <a:tailEnd/>
          </a:ln>
          <a:effectLst/>
        </p:spPr>
        <p:txBody>
          <a:bodyPr wrap="none">
            <a:spAutoFit/>
          </a:bodyPr>
          <a:lstStyle/>
          <a:p>
            <a:r>
              <a:rPr lang="en-US" altLang="zh-TW" sz="2400" i="1" dirty="0" smtClean="0"/>
              <a:t>f</a:t>
            </a:r>
            <a:r>
              <a:rPr lang="en-US" altLang="zh-TW" sz="2400" dirty="0" smtClean="0"/>
              <a:t>(x</a:t>
            </a:r>
            <a:r>
              <a:rPr lang="en-US" altLang="zh-TW" sz="2400" dirty="0"/>
              <a:t>’)</a:t>
            </a:r>
          </a:p>
        </p:txBody>
      </p:sp>
      <p:sp>
        <p:nvSpPr>
          <p:cNvPr id="85005" name="Text Box 13"/>
          <p:cNvSpPr txBox="1">
            <a:spLocks noChangeArrowheads="1"/>
          </p:cNvSpPr>
          <p:nvPr/>
        </p:nvSpPr>
        <p:spPr bwMode="auto">
          <a:xfrm>
            <a:off x="1475656" y="1990997"/>
            <a:ext cx="623887" cy="457200"/>
          </a:xfrm>
          <a:prstGeom prst="rect">
            <a:avLst/>
          </a:prstGeom>
          <a:noFill/>
          <a:ln w="9525">
            <a:noFill/>
            <a:miter lim="800000"/>
            <a:headEnd/>
            <a:tailEnd/>
          </a:ln>
          <a:effectLst/>
        </p:spPr>
        <p:txBody>
          <a:bodyPr wrap="none">
            <a:spAutoFit/>
          </a:bodyPr>
          <a:lstStyle/>
          <a:p>
            <a:r>
              <a:rPr lang="en-US" altLang="zh-TW" sz="2400" i="1"/>
              <a:t>f</a:t>
            </a:r>
            <a:r>
              <a:rPr lang="en-US" altLang="zh-TW" sz="2400"/>
              <a:t>(x)</a:t>
            </a:r>
          </a:p>
        </p:txBody>
      </p:sp>
      <p:sp>
        <p:nvSpPr>
          <p:cNvPr id="85006" name="Text Box 14"/>
          <p:cNvSpPr txBox="1">
            <a:spLocks noChangeArrowheads="1"/>
          </p:cNvSpPr>
          <p:nvPr/>
        </p:nvSpPr>
        <p:spPr bwMode="auto">
          <a:xfrm>
            <a:off x="5752381" y="2035447"/>
            <a:ext cx="635000" cy="366713"/>
          </a:xfrm>
          <a:prstGeom prst="rect">
            <a:avLst/>
          </a:prstGeom>
          <a:noFill/>
          <a:ln w="9525">
            <a:noFill/>
            <a:miter lim="800000"/>
            <a:headEnd/>
            <a:tailEnd/>
          </a:ln>
          <a:effectLst/>
        </p:spPr>
        <p:txBody>
          <a:bodyPr wrap="none">
            <a:spAutoFit/>
          </a:bodyPr>
          <a:lstStyle/>
          <a:p>
            <a:r>
              <a:rPr lang="en-US" altLang="zh-TW"/>
              <a:t>t = 0</a:t>
            </a:r>
          </a:p>
        </p:txBody>
      </p:sp>
      <p:sp>
        <p:nvSpPr>
          <p:cNvPr id="85007" name="Text Box 15"/>
          <p:cNvSpPr txBox="1">
            <a:spLocks noChangeArrowheads="1"/>
          </p:cNvSpPr>
          <p:nvPr/>
        </p:nvSpPr>
        <p:spPr bwMode="auto">
          <a:xfrm>
            <a:off x="5780956" y="3980135"/>
            <a:ext cx="622300" cy="366712"/>
          </a:xfrm>
          <a:prstGeom prst="rect">
            <a:avLst/>
          </a:prstGeom>
          <a:noFill/>
          <a:ln w="9525">
            <a:noFill/>
            <a:miter lim="800000"/>
            <a:headEnd/>
            <a:tailEnd/>
          </a:ln>
          <a:effectLst/>
        </p:spPr>
        <p:txBody>
          <a:bodyPr wrap="none">
            <a:spAutoFit/>
          </a:bodyPr>
          <a:lstStyle/>
          <a:p>
            <a:r>
              <a:rPr lang="en-US" altLang="zh-TW"/>
              <a:t>t = t’</a:t>
            </a:r>
          </a:p>
        </p:txBody>
      </p:sp>
      <p:sp>
        <p:nvSpPr>
          <p:cNvPr id="85008" name="Line 16"/>
          <p:cNvSpPr>
            <a:spLocks noChangeShapeType="1"/>
          </p:cNvSpPr>
          <p:nvPr/>
        </p:nvSpPr>
        <p:spPr bwMode="auto">
          <a:xfrm>
            <a:off x="2099543" y="3384822"/>
            <a:ext cx="0" cy="2952750"/>
          </a:xfrm>
          <a:prstGeom prst="line">
            <a:avLst/>
          </a:prstGeom>
          <a:noFill/>
          <a:ln w="9525" cap="rnd">
            <a:solidFill>
              <a:schemeClr val="tx1"/>
            </a:solidFill>
            <a:prstDash val="sysDot"/>
            <a:round/>
            <a:headEnd/>
            <a:tailEnd/>
          </a:ln>
          <a:effectLst/>
        </p:spPr>
        <p:txBody>
          <a:bodyPr/>
          <a:lstStyle/>
          <a:p>
            <a:endParaRPr lang="zh-TW" altLang="en-US"/>
          </a:p>
        </p:txBody>
      </p:sp>
      <p:sp>
        <p:nvSpPr>
          <p:cNvPr id="85009" name="Line 17"/>
          <p:cNvSpPr>
            <a:spLocks noChangeShapeType="1"/>
          </p:cNvSpPr>
          <p:nvPr/>
        </p:nvSpPr>
        <p:spPr bwMode="auto">
          <a:xfrm>
            <a:off x="3826743" y="5688285"/>
            <a:ext cx="0" cy="649287"/>
          </a:xfrm>
          <a:prstGeom prst="line">
            <a:avLst/>
          </a:prstGeom>
          <a:noFill/>
          <a:ln w="9525" cap="rnd">
            <a:solidFill>
              <a:schemeClr val="tx1"/>
            </a:solidFill>
            <a:prstDash val="sysDot"/>
            <a:round/>
            <a:headEnd/>
            <a:tailEnd/>
          </a:ln>
          <a:effectLst/>
        </p:spPr>
        <p:txBody>
          <a:bodyPr/>
          <a:lstStyle/>
          <a:p>
            <a:endParaRPr lang="zh-TW" altLang="en-US"/>
          </a:p>
        </p:txBody>
      </p:sp>
      <p:sp>
        <p:nvSpPr>
          <p:cNvPr id="85010" name="Line 18"/>
          <p:cNvSpPr>
            <a:spLocks noChangeShapeType="1"/>
          </p:cNvSpPr>
          <p:nvPr/>
        </p:nvSpPr>
        <p:spPr bwMode="auto">
          <a:xfrm>
            <a:off x="2099543" y="6193110"/>
            <a:ext cx="1727200" cy="0"/>
          </a:xfrm>
          <a:prstGeom prst="line">
            <a:avLst/>
          </a:prstGeom>
          <a:noFill/>
          <a:ln w="9525">
            <a:solidFill>
              <a:srgbClr val="FF0000"/>
            </a:solidFill>
            <a:round/>
            <a:headEnd/>
            <a:tailEnd type="triangle" w="med" len="med"/>
          </a:ln>
          <a:effectLst/>
        </p:spPr>
        <p:txBody>
          <a:bodyPr/>
          <a:lstStyle/>
          <a:p>
            <a:endParaRPr lang="zh-TW" altLang="en-US"/>
          </a:p>
        </p:txBody>
      </p:sp>
      <p:sp>
        <p:nvSpPr>
          <p:cNvPr id="85011" name="Text Box 19"/>
          <p:cNvSpPr txBox="1">
            <a:spLocks noChangeArrowheads="1"/>
          </p:cNvSpPr>
          <p:nvPr/>
        </p:nvSpPr>
        <p:spPr bwMode="auto">
          <a:xfrm>
            <a:off x="2690093" y="6212160"/>
            <a:ext cx="488950" cy="457200"/>
          </a:xfrm>
          <a:prstGeom prst="rect">
            <a:avLst/>
          </a:prstGeom>
          <a:noFill/>
          <a:ln w="9525">
            <a:noFill/>
            <a:miter lim="800000"/>
            <a:headEnd/>
            <a:tailEnd/>
          </a:ln>
          <a:effectLst/>
        </p:spPr>
        <p:txBody>
          <a:bodyPr wrap="none">
            <a:spAutoFit/>
          </a:bodyPr>
          <a:lstStyle/>
          <a:p>
            <a:r>
              <a:rPr lang="en-US" altLang="zh-TW" sz="2400" i="1"/>
              <a:t>vt’</a:t>
            </a:r>
          </a:p>
        </p:txBody>
      </p:sp>
      <p:graphicFrame>
        <p:nvGraphicFramePr>
          <p:cNvPr id="85012" name="Object 20"/>
          <p:cNvGraphicFramePr>
            <a:graphicFrameLocks noChangeAspect="1"/>
          </p:cNvGraphicFramePr>
          <p:nvPr/>
        </p:nvGraphicFramePr>
        <p:xfrm>
          <a:off x="3419872" y="332656"/>
          <a:ext cx="5513114" cy="1728192"/>
        </p:xfrm>
        <a:graphic>
          <a:graphicData uri="http://schemas.openxmlformats.org/presentationml/2006/ole">
            <p:oleObj spid="_x0000_s85012" name="Equation" r:id="rId4" imgW="2489040" imgH="914400" progId="Equation.3">
              <p:embed/>
            </p:oleObj>
          </a:graphicData>
        </a:graphic>
      </p:graphicFrame>
      <p:sp>
        <p:nvSpPr>
          <p:cNvPr id="19" name="Text Box 12"/>
          <p:cNvSpPr txBox="1">
            <a:spLocks noChangeArrowheads="1"/>
          </p:cNvSpPr>
          <p:nvPr/>
        </p:nvSpPr>
        <p:spPr bwMode="auto">
          <a:xfrm>
            <a:off x="3203848" y="4437112"/>
            <a:ext cx="1731564" cy="461665"/>
          </a:xfrm>
          <a:prstGeom prst="rect">
            <a:avLst/>
          </a:prstGeom>
          <a:noFill/>
          <a:ln w="9525">
            <a:noFill/>
            <a:miter lim="800000"/>
            <a:headEnd/>
            <a:tailEnd/>
          </a:ln>
          <a:effectLst/>
        </p:spPr>
        <p:txBody>
          <a:bodyPr wrap="none">
            <a:spAutoFit/>
          </a:bodyPr>
          <a:lstStyle/>
          <a:p>
            <a:r>
              <a:rPr lang="en-US" altLang="zh-TW" sz="2400" i="1" dirty="0">
                <a:solidFill>
                  <a:srgbClr val="FF0000"/>
                </a:solidFill>
              </a:rPr>
              <a:t>f</a:t>
            </a:r>
            <a:r>
              <a:rPr lang="en-US" altLang="zh-TW" sz="2400" i="1" dirty="0" smtClean="0">
                <a:solidFill>
                  <a:srgbClr val="FF0000"/>
                </a:solidFill>
              </a:rPr>
              <a:t>(x)=f</a:t>
            </a:r>
            <a:r>
              <a:rPr lang="en-US" altLang="zh-TW" sz="2400" dirty="0" smtClean="0">
                <a:solidFill>
                  <a:srgbClr val="FF0000"/>
                </a:solidFill>
              </a:rPr>
              <a:t>(</a:t>
            </a:r>
            <a:r>
              <a:rPr lang="en-US" altLang="zh-TW" sz="2400" dirty="0" err="1" smtClean="0">
                <a:solidFill>
                  <a:srgbClr val="FF0000"/>
                </a:solidFill>
              </a:rPr>
              <a:t>x’-</a:t>
            </a:r>
            <a:r>
              <a:rPr lang="en-US" altLang="zh-TW" sz="2400" dirty="0" err="1">
                <a:solidFill>
                  <a:srgbClr val="FF0000"/>
                </a:solidFill>
              </a:rPr>
              <a:t>vt</a:t>
            </a:r>
            <a:r>
              <a:rPr lang="en-US" altLang="zh-TW" sz="2400" dirty="0" smtClean="0">
                <a:solidFill>
                  <a:srgbClr val="FF0000"/>
                </a:solidFill>
              </a:rPr>
              <a:t>’)</a:t>
            </a:r>
            <a:endParaRPr lang="en-US" altLang="zh-TW" sz="2400" dirty="0">
              <a:solidFill>
                <a:srgbClr val="FF0000"/>
              </a:solidFill>
            </a:endParaRPr>
          </a:p>
        </p:txBody>
      </p:sp>
      <p:sp>
        <p:nvSpPr>
          <p:cNvPr id="20" name="Line 9"/>
          <p:cNvSpPr>
            <a:spLocks noChangeShapeType="1"/>
          </p:cNvSpPr>
          <p:nvPr/>
        </p:nvSpPr>
        <p:spPr bwMode="auto">
          <a:xfrm flipV="1">
            <a:off x="3275856" y="4437112"/>
            <a:ext cx="0" cy="1439863"/>
          </a:xfrm>
          <a:prstGeom prst="line">
            <a:avLst/>
          </a:prstGeom>
          <a:noFill/>
          <a:ln w="9525">
            <a:solidFill>
              <a:srgbClr val="FF0000"/>
            </a:solidFill>
            <a:round/>
            <a:headEnd/>
            <a:tailEnd type="triangle" w="med" len="med"/>
          </a:ln>
          <a:effectLst/>
        </p:spPr>
        <p:txBody>
          <a:bodyPr/>
          <a:lstStyle/>
          <a:p>
            <a:endParaRPr lang="zh-TW" altLang="en-US"/>
          </a:p>
        </p:txBody>
      </p:sp>
      <p:sp>
        <p:nvSpPr>
          <p:cNvPr id="21" name="Line 18"/>
          <p:cNvSpPr>
            <a:spLocks noChangeShapeType="1"/>
          </p:cNvSpPr>
          <p:nvPr/>
        </p:nvSpPr>
        <p:spPr bwMode="auto">
          <a:xfrm>
            <a:off x="3276848" y="5877272"/>
            <a:ext cx="5039568" cy="0"/>
          </a:xfrm>
          <a:prstGeom prst="line">
            <a:avLst/>
          </a:prstGeom>
          <a:noFill/>
          <a:ln w="9525">
            <a:solidFill>
              <a:srgbClr val="FF0000"/>
            </a:solidFill>
            <a:round/>
            <a:headEnd/>
            <a:tailEnd type="triangle" w="med" len="med"/>
          </a:ln>
          <a:effectLst/>
        </p:spPr>
        <p:txBody>
          <a:bodyPr/>
          <a:lstStyle/>
          <a:p>
            <a:endParaRPr lang="zh-TW" altLang="en-US"/>
          </a:p>
        </p:txBody>
      </p:sp>
      <p:sp>
        <p:nvSpPr>
          <p:cNvPr id="22" name="Text Box 11"/>
          <p:cNvSpPr txBox="1">
            <a:spLocks noChangeArrowheads="1"/>
          </p:cNvSpPr>
          <p:nvPr/>
        </p:nvSpPr>
        <p:spPr bwMode="auto">
          <a:xfrm>
            <a:off x="8123882" y="5852120"/>
            <a:ext cx="336550" cy="457200"/>
          </a:xfrm>
          <a:prstGeom prst="rect">
            <a:avLst/>
          </a:prstGeom>
          <a:noFill/>
          <a:ln w="9525">
            <a:noFill/>
            <a:miter lim="800000"/>
            <a:headEnd/>
            <a:tailEnd/>
          </a:ln>
          <a:effectLst/>
        </p:spPr>
        <p:txBody>
          <a:bodyPr wrap="none">
            <a:spAutoFit/>
          </a:bodyPr>
          <a:lstStyle/>
          <a:p>
            <a:r>
              <a:rPr lang="en-US" altLang="zh-TW" sz="2400" dirty="0">
                <a:solidFill>
                  <a:srgbClr val="FF0000"/>
                </a:solidFill>
              </a:rPr>
              <a:t>x</a:t>
            </a:r>
          </a:p>
        </p:txBody>
      </p:sp>
      <p:sp>
        <p:nvSpPr>
          <p:cNvPr id="23" name="文字方塊 22"/>
          <p:cNvSpPr txBox="1"/>
          <p:nvPr/>
        </p:nvSpPr>
        <p:spPr>
          <a:xfrm>
            <a:off x="1475656" y="5877272"/>
            <a:ext cx="2172390" cy="369332"/>
          </a:xfrm>
          <a:prstGeom prst="rect">
            <a:avLst/>
          </a:prstGeom>
          <a:noFill/>
        </p:spPr>
        <p:txBody>
          <a:bodyPr wrap="none" rtlCol="0">
            <a:spAutoFit/>
          </a:bodyPr>
          <a:lstStyle/>
          <a:p>
            <a:r>
              <a:rPr lang="en-US" altLang="zh-TW" dirty="0" smtClean="0"/>
              <a:t>0                          </a:t>
            </a:r>
            <a:r>
              <a:rPr lang="en-US" altLang="zh-TW" dirty="0" smtClean="0">
                <a:solidFill>
                  <a:srgbClr val="FF0000"/>
                </a:solidFill>
              </a:rPr>
              <a:t>0</a:t>
            </a:r>
            <a:endParaRPr lang="zh-TW" altLang="en-US" dirty="0">
              <a:solidFill>
                <a:srgbClr val="FF0000"/>
              </a:solidFill>
            </a:endParaRPr>
          </a:p>
        </p:txBody>
      </p:sp>
      <p:sp>
        <p:nvSpPr>
          <p:cNvPr id="24" name="文字方塊 23"/>
          <p:cNvSpPr txBox="1"/>
          <p:nvPr/>
        </p:nvSpPr>
        <p:spPr>
          <a:xfrm>
            <a:off x="1463506" y="3707740"/>
            <a:ext cx="505267" cy="369332"/>
          </a:xfrm>
          <a:prstGeom prst="rect">
            <a:avLst/>
          </a:prstGeom>
          <a:noFill/>
        </p:spPr>
        <p:txBody>
          <a:bodyPr wrap="none" rtlCol="0">
            <a:spAutoFit/>
          </a:bodyPr>
          <a:lstStyle/>
          <a:p>
            <a:r>
              <a:rPr lang="en-US" altLang="zh-TW" dirty="0" smtClean="0"/>
              <a:t>0   </a:t>
            </a:r>
            <a:endParaRPr lang="zh-TW" altLang="en-US"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P281-fig7"/>
          <p:cNvPicPr>
            <a:picLocks noChangeAspect="1" noChangeArrowheads="1"/>
          </p:cNvPicPr>
          <p:nvPr/>
        </p:nvPicPr>
        <p:blipFill>
          <a:blip r:embed="rId3" cstate="print"/>
          <a:srcRect/>
          <a:stretch>
            <a:fillRect/>
          </a:stretch>
        </p:blipFill>
        <p:spPr bwMode="auto">
          <a:xfrm>
            <a:off x="827088" y="2060575"/>
            <a:ext cx="2898775" cy="3994150"/>
          </a:xfrm>
          <a:prstGeom prst="rect">
            <a:avLst/>
          </a:prstGeom>
          <a:noFill/>
        </p:spPr>
      </p:pic>
      <p:graphicFrame>
        <p:nvGraphicFramePr>
          <p:cNvPr id="113667" name="Object 3"/>
          <p:cNvGraphicFramePr>
            <a:graphicFrameLocks noChangeAspect="1"/>
          </p:cNvGraphicFramePr>
          <p:nvPr/>
        </p:nvGraphicFramePr>
        <p:xfrm>
          <a:off x="4067175" y="2098675"/>
          <a:ext cx="4441825" cy="3744913"/>
        </p:xfrm>
        <a:graphic>
          <a:graphicData uri="http://schemas.openxmlformats.org/presentationml/2006/ole">
            <p:oleObj spid="_x0000_s113667" name="方程式" r:id="rId4" imgW="2514600" imgH="2120760" progId="Equation.3">
              <p:embed/>
            </p:oleObj>
          </a:graphicData>
        </a:graphic>
      </p:graphicFrame>
      <p:sp>
        <p:nvSpPr>
          <p:cNvPr id="113668" name="Rectangle 4"/>
          <p:cNvSpPr>
            <a:spLocks noGrp="1" noChangeArrowheads="1"/>
          </p:cNvSpPr>
          <p:nvPr>
            <p:ph type="title"/>
          </p:nvPr>
        </p:nvSpPr>
        <p:spPr/>
        <p:txBody>
          <a:bodyPr/>
          <a:lstStyle/>
          <a:p>
            <a:r>
              <a:rPr lang="en-US" altLang="zh-TW">
                <a:solidFill>
                  <a:srgbClr val="0000FF"/>
                </a:solidFill>
              </a:rPr>
              <a:t>Principle of Superposition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5"/>
          <p:cNvSpPr>
            <a:spLocks noChangeArrowheads="1"/>
          </p:cNvSpPr>
          <p:nvPr/>
        </p:nvSpPr>
        <p:spPr bwMode="auto">
          <a:xfrm>
            <a:off x="4572000" y="5013325"/>
            <a:ext cx="3887788" cy="4318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pic>
        <p:nvPicPr>
          <p:cNvPr id="114690" name="Picture 2" descr="P283-fig7"/>
          <p:cNvPicPr>
            <a:picLocks noChangeAspect="1" noChangeArrowheads="1"/>
          </p:cNvPicPr>
          <p:nvPr/>
        </p:nvPicPr>
        <p:blipFill>
          <a:blip r:embed="rId3" cstate="print"/>
          <a:srcRect/>
          <a:stretch>
            <a:fillRect/>
          </a:stretch>
        </p:blipFill>
        <p:spPr bwMode="auto">
          <a:xfrm>
            <a:off x="684213" y="1916113"/>
            <a:ext cx="3522662" cy="4675187"/>
          </a:xfrm>
          <a:prstGeom prst="rect">
            <a:avLst/>
          </a:prstGeom>
          <a:noFill/>
        </p:spPr>
      </p:pic>
      <p:graphicFrame>
        <p:nvGraphicFramePr>
          <p:cNvPr id="114691" name="Object 3"/>
          <p:cNvGraphicFramePr>
            <a:graphicFrameLocks noChangeAspect="1"/>
          </p:cNvGraphicFramePr>
          <p:nvPr/>
        </p:nvGraphicFramePr>
        <p:xfrm>
          <a:off x="4643438" y="1603375"/>
          <a:ext cx="3848100" cy="5299075"/>
        </p:xfrm>
        <a:graphic>
          <a:graphicData uri="http://schemas.openxmlformats.org/presentationml/2006/ole">
            <p:oleObj spid="_x0000_s114691" name="方程式" r:id="rId4" imgW="2349360" imgH="3238200" progId="Equation.3">
              <p:embed/>
            </p:oleObj>
          </a:graphicData>
        </a:graphic>
      </p:graphicFrame>
      <p:sp>
        <p:nvSpPr>
          <p:cNvPr id="114692" name="Rectangle 4"/>
          <p:cNvSpPr>
            <a:spLocks noGrp="1" noChangeArrowheads="1"/>
          </p:cNvSpPr>
          <p:nvPr>
            <p:ph type="title"/>
          </p:nvPr>
        </p:nvSpPr>
        <p:spPr/>
        <p:txBody>
          <a:bodyPr/>
          <a:lstStyle/>
          <a:p>
            <a:r>
              <a:rPr lang="en-US" altLang="zh-TW" sz="4000">
                <a:solidFill>
                  <a:srgbClr val="0000FF"/>
                </a:solidFill>
              </a:rPr>
              <a:t>The Addition of Waves of </a:t>
            </a:r>
            <a:br>
              <a:rPr lang="en-US" altLang="zh-TW" sz="4000">
                <a:solidFill>
                  <a:srgbClr val="0000FF"/>
                </a:solidFill>
              </a:rPr>
            </a:br>
            <a:r>
              <a:rPr lang="en-US" altLang="zh-TW" sz="4000">
                <a:solidFill>
                  <a:srgbClr val="0000FF"/>
                </a:solidFill>
              </a:rPr>
              <a:t>the Same Frequency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2"/>
          <p:cNvGrpSpPr>
            <a:grpSpLocks/>
          </p:cNvGrpSpPr>
          <p:nvPr/>
        </p:nvGrpSpPr>
        <p:grpSpPr bwMode="auto">
          <a:xfrm>
            <a:off x="755650" y="765175"/>
            <a:ext cx="6950075" cy="5438775"/>
            <a:chOff x="476" y="482"/>
            <a:chExt cx="4378" cy="3426"/>
          </a:xfrm>
        </p:grpSpPr>
        <p:graphicFrame>
          <p:nvGraphicFramePr>
            <p:cNvPr id="115715" name="Object 3"/>
            <p:cNvGraphicFramePr>
              <a:graphicFrameLocks noChangeAspect="1"/>
            </p:cNvGraphicFramePr>
            <p:nvPr/>
          </p:nvGraphicFramePr>
          <p:xfrm>
            <a:off x="748" y="482"/>
            <a:ext cx="2948" cy="312"/>
          </p:xfrm>
          <a:graphic>
            <a:graphicData uri="http://schemas.openxmlformats.org/presentationml/2006/ole">
              <p:oleObj spid="_x0000_s115715" name="方程式" r:id="rId3" imgW="2273040" imgH="241200" progId="Equation.3">
                <p:embed/>
              </p:oleObj>
            </a:graphicData>
          </a:graphic>
        </p:graphicFrame>
        <p:sp>
          <p:nvSpPr>
            <p:cNvPr id="115716" name="Text Box 4"/>
            <p:cNvSpPr txBox="1">
              <a:spLocks noChangeArrowheads="1"/>
            </p:cNvSpPr>
            <p:nvPr/>
          </p:nvSpPr>
          <p:spPr bwMode="auto">
            <a:xfrm>
              <a:off x="1247" y="981"/>
              <a:ext cx="1430" cy="288"/>
            </a:xfrm>
            <a:prstGeom prst="rect">
              <a:avLst/>
            </a:prstGeom>
            <a:noFill/>
            <a:ln w="9525">
              <a:noFill/>
              <a:miter lim="800000"/>
              <a:headEnd/>
              <a:tailEnd/>
            </a:ln>
            <a:effectLst/>
          </p:spPr>
          <p:txBody>
            <a:bodyPr wrap="none">
              <a:spAutoFit/>
            </a:bodyPr>
            <a:lstStyle/>
            <a:p>
              <a:r>
                <a:rPr lang="en-US" altLang="zh-TW" sz="2400">
                  <a:solidFill>
                    <a:srgbClr val="0000FF"/>
                  </a:solidFill>
                  <a:latin typeface="Times New Roman" pitchFamily="18" charset="0"/>
                </a:rPr>
                <a:t>interference term</a:t>
              </a:r>
            </a:p>
          </p:txBody>
        </p:sp>
        <p:sp>
          <p:nvSpPr>
            <p:cNvPr id="115717" name="Line 5"/>
            <p:cNvSpPr>
              <a:spLocks noChangeShapeType="1"/>
            </p:cNvSpPr>
            <p:nvPr/>
          </p:nvSpPr>
          <p:spPr bwMode="auto">
            <a:xfrm flipV="1">
              <a:off x="2109" y="845"/>
              <a:ext cx="318" cy="181"/>
            </a:xfrm>
            <a:prstGeom prst="line">
              <a:avLst/>
            </a:prstGeom>
            <a:noFill/>
            <a:ln w="9525">
              <a:solidFill>
                <a:schemeClr val="tx1"/>
              </a:solidFill>
              <a:round/>
              <a:headEnd/>
              <a:tailEnd type="triangle" w="med" len="med"/>
            </a:ln>
            <a:effectLst/>
          </p:spPr>
          <p:txBody>
            <a:bodyPr/>
            <a:lstStyle/>
            <a:p>
              <a:endParaRPr lang="zh-TW" altLang="en-US"/>
            </a:p>
          </p:txBody>
        </p:sp>
        <p:graphicFrame>
          <p:nvGraphicFramePr>
            <p:cNvPr id="115718" name="Object 6"/>
            <p:cNvGraphicFramePr>
              <a:graphicFrameLocks noChangeAspect="1"/>
            </p:cNvGraphicFramePr>
            <p:nvPr/>
          </p:nvGraphicFramePr>
          <p:xfrm>
            <a:off x="476" y="1434"/>
            <a:ext cx="4082" cy="2474"/>
          </p:xfrm>
          <a:graphic>
            <a:graphicData uri="http://schemas.openxmlformats.org/presentationml/2006/ole">
              <p:oleObj spid="_x0000_s115718" name="方程式" r:id="rId4" imgW="3479760" imgH="2108160" progId="Equation.3">
                <p:embed/>
              </p:oleObj>
            </a:graphicData>
          </a:graphic>
        </p:graphicFrame>
        <p:sp>
          <p:nvSpPr>
            <p:cNvPr id="115719" name="Text Box 7"/>
            <p:cNvSpPr txBox="1">
              <a:spLocks noChangeArrowheads="1"/>
            </p:cNvSpPr>
            <p:nvPr/>
          </p:nvSpPr>
          <p:spPr bwMode="auto">
            <a:xfrm>
              <a:off x="3833" y="1842"/>
              <a:ext cx="1021" cy="288"/>
            </a:xfrm>
            <a:prstGeom prst="rect">
              <a:avLst/>
            </a:prstGeom>
            <a:noFill/>
            <a:ln w="9525">
              <a:noFill/>
              <a:miter lim="800000"/>
              <a:headEnd/>
              <a:tailEnd/>
            </a:ln>
            <a:effectLst/>
          </p:spPr>
          <p:txBody>
            <a:bodyPr wrap="none">
              <a:spAutoFit/>
            </a:bodyPr>
            <a:lstStyle/>
            <a:p>
              <a:r>
                <a:rPr lang="en-US" altLang="zh-TW" sz="2400">
                  <a:solidFill>
                    <a:srgbClr val="FF0000"/>
                  </a:solidFill>
                  <a:latin typeface="Times New Roman" pitchFamily="18" charset="0"/>
                </a:rPr>
                <a:t>(coherence)</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P285-fig7"/>
          <p:cNvPicPr>
            <a:picLocks noChangeAspect="1" noChangeArrowheads="1"/>
          </p:cNvPicPr>
          <p:nvPr/>
        </p:nvPicPr>
        <p:blipFill>
          <a:blip r:embed="rId2" cstate="print"/>
          <a:srcRect r="33873"/>
          <a:stretch>
            <a:fillRect/>
          </a:stretch>
        </p:blipFill>
        <p:spPr bwMode="auto">
          <a:xfrm>
            <a:off x="827088" y="2060575"/>
            <a:ext cx="7345362" cy="2667000"/>
          </a:xfrm>
          <a:prstGeom prst="rect">
            <a:avLst/>
          </a:prstGeom>
          <a:noFill/>
        </p:spPr>
      </p:pic>
      <p:sp>
        <p:nvSpPr>
          <p:cNvPr id="116739" name="Rectangle 3"/>
          <p:cNvSpPr>
            <a:spLocks noGrp="1" noChangeArrowheads="1"/>
          </p:cNvSpPr>
          <p:nvPr>
            <p:ph type="title"/>
          </p:nvPr>
        </p:nvSpPr>
        <p:spPr/>
        <p:txBody>
          <a:bodyPr/>
          <a:lstStyle/>
          <a:p>
            <a:r>
              <a:rPr lang="en-US" altLang="zh-TW">
                <a:solidFill>
                  <a:srgbClr val="0000FF"/>
                </a:solidFill>
              </a:rPr>
              <a:t>Superposition of Many Waves</a:t>
            </a:r>
          </a:p>
        </p:txBody>
      </p:sp>
      <p:pic>
        <p:nvPicPr>
          <p:cNvPr id="116740" name="Picture 4" descr="P285-fig7"/>
          <p:cNvPicPr>
            <a:picLocks noChangeAspect="1" noChangeArrowheads="1"/>
          </p:cNvPicPr>
          <p:nvPr>
            <p:ph idx="1"/>
          </p:nvPr>
        </p:nvPicPr>
        <p:blipFill>
          <a:blip r:embed="rId2" cstate="print"/>
          <a:srcRect l="65317" t="61169"/>
          <a:stretch>
            <a:fillRect/>
          </a:stretch>
        </p:blipFill>
        <p:spPr>
          <a:xfrm>
            <a:off x="1331913" y="4581525"/>
            <a:ext cx="6665912" cy="1600200"/>
          </a:xfrm>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P287-fig7"/>
          <p:cNvPicPr>
            <a:picLocks noChangeAspect="1" noChangeArrowheads="1"/>
          </p:cNvPicPr>
          <p:nvPr/>
        </p:nvPicPr>
        <p:blipFill>
          <a:blip r:embed="rId3" cstate="print"/>
          <a:srcRect/>
          <a:stretch>
            <a:fillRect/>
          </a:stretch>
        </p:blipFill>
        <p:spPr bwMode="auto">
          <a:xfrm>
            <a:off x="323850" y="3357563"/>
            <a:ext cx="8361363" cy="2741612"/>
          </a:xfrm>
          <a:prstGeom prst="rect">
            <a:avLst/>
          </a:prstGeom>
          <a:noFill/>
        </p:spPr>
      </p:pic>
      <p:graphicFrame>
        <p:nvGraphicFramePr>
          <p:cNvPr id="117763" name="Object 3"/>
          <p:cNvGraphicFramePr>
            <a:graphicFrameLocks noChangeAspect="1"/>
          </p:cNvGraphicFramePr>
          <p:nvPr/>
        </p:nvGraphicFramePr>
        <p:xfrm>
          <a:off x="971550" y="1989138"/>
          <a:ext cx="4191000" cy="1728787"/>
        </p:xfrm>
        <a:graphic>
          <a:graphicData uri="http://schemas.openxmlformats.org/presentationml/2006/ole">
            <p:oleObj spid="_x0000_s117763" name="Equation" r:id="rId4" imgW="2616120" imgH="1079280" progId="Equation.3">
              <p:embed/>
            </p:oleObj>
          </a:graphicData>
        </a:graphic>
      </p:graphicFrame>
      <p:sp>
        <p:nvSpPr>
          <p:cNvPr id="117764" name="Rectangle 4"/>
          <p:cNvSpPr>
            <a:spLocks noGrp="1" noChangeArrowheads="1"/>
          </p:cNvSpPr>
          <p:nvPr>
            <p:ph type="title"/>
          </p:nvPr>
        </p:nvSpPr>
        <p:spPr/>
        <p:txBody>
          <a:bodyPr/>
          <a:lstStyle/>
          <a:p>
            <a:r>
              <a:rPr lang="en-US" altLang="zh-TW">
                <a:solidFill>
                  <a:srgbClr val="0000FF"/>
                </a:solidFill>
              </a:rPr>
              <a:t>Phasor Addition</a:t>
            </a:r>
          </a:p>
        </p:txBody>
      </p:sp>
      <p:sp>
        <p:nvSpPr>
          <p:cNvPr id="117765" name="Text Box 5"/>
          <p:cNvSpPr txBox="1">
            <a:spLocks noChangeArrowheads="1"/>
          </p:cNvSpPr>
          <p:nvPr/>
        </p:nvSpPr>
        <p:spPr bwMode="auto">
          <a:xfrm>
            <a:off x="4140200" y="2276475"/>
            <a:ext cx="3548063" cy="822325"/>
          </a:xfrm>
          <a:prstGeom prst="rect">
            <a:avLst/>
          </a:prstGeom>
          <a:noFill/>
          <a:ln w="9525">
            <a:noFill/>
            <a:miter lim="800000"/>
            <a:headEnd/>
            <a:tailEnd/>
          </a:ln>
          <a:effectLst/>
        </p:spPr>
        <p:txBody>
          <a:bodyPr>
            <a:spAutoFit/>
          </a:bodyPr>
          <a:lstStyle/>
          <a:p>
            <a:r>
              <a:rPr lang="en-US" altLang="zh-TW" sz="2400">
                <a:solidFill>
                  <a:srgbClr val="FF0000"/>
                </a:solidFill>
                <a:latin typeface="Times New Roman" pitchFamily="18" charset="0"/>
              </a:rPr>
              <a:t>superposion of two waves at the same location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P287-fig7"/>
          <p:cNvPicPr>
            <a:picLocks noChangeAspect="1" noChangeArrowheads="1"/>
          </p:cNvPicPr>
          <p:nvPr/>
        </p:nvPicPr>
        <p:blipFill>
          <a:blip r:embed="rId3" cstate="print"/>
          <a:srcRect/>
          <a:stretch>
            <a:fillRect/>
          </a:stretch>
        </p:blipFill>
        <p:spPr bwMode="auto">
          <a:xfrm>
            <a:off x="1295400" y="1138238"/>
            <a:ext cx="6324600" cy="4419600"/>
          </a:xfrm>
          <a:prstGeom prst="rect">
            <a:avLst/>
          </a:prstGeom>
          <a:noFill/>
        </p:spPr>
      </p:pic>
      <p:graphicFrame>
        <p:nvGraphicFramePr>
          <p:cNvPr id="118787" name="Object 3"/>
          <p:cNvGraphicFramePr>
            <a:graphicFrameLocks noChangeAspect="1"/>
          </p:cNvGraphicFramePr>
          <p:nvPr/>
        </p:nvGraphicFramePr>
        <p:xfrm>
          <a:off x="5292725" y="2420938"/>
          <a:ext cx="2362200" cy="3113087"/>
        </p:xfrm>
        <a:graphic>
          <a:graphicData uri="http://schemas.openxmlformats.org/presentationml/2006/ole">
            <p:oleObj spid="_x0000_s118787" name="Equation" r:id="rId4" imgW="1879560" imgH="2476440" progId="Equation.3">
              <p:embed/>
            </p:oleObj>
          </a:graphicData>
        </a:graphic>
      </p:graphicFrame>
      <p:sp>
        <p:nvSpPr>
          <p:cNvPr id="118788" name="Text Box 4"/>
          <p:cNvSpPr txBox="1">
            <a:spLocks noChangeArrowheads="1"/>
          </p:cNvSpPr>
          <p:nvPr/>
        </p:nvSpPr>
        <p:spPr bwMode="auto">
          <a:xfrm>
            <a:off x="1116013" y="5734050"/>
            <a:ext cx="7421562" cy="457200"/>
          </a:xfrm>
          <a:prstGeom prst="rect">
            <a:avLst/>
          </a:prstGeom>
          <a:noFill/>
          <a:ln w="9525">
            <a:noFill/>
            <a:miter lim="800000"/>
            <a:headEnd/>
            <a:tailEnd/>
          </a:ln>
          <a:effectLst/>
        </p:spPr>
        <p:txBody>
          <a:bodyPr wrap="none">
            <a:spAutoFit/>
          </a:bodyPr>
          <a:lstStyle/>
          <a:p>
            <a:r>
              <a:rPr lang="en-US" altLang="zh-TW" sz="2400">
                <a:latin typeface="Times New Roman" pitchFamily="18" charset="0"/>
              </a:rPr>
              <a:t>The adding of phasors are identical to the adding of vectors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P287-fig7"/>
          <p:cNvPicPr>
            <a:picLocks noChangeAspect="1" noChangeArrowheads="1"/>
          </p:cNvPicPr>
          <p:nvPr/>
        </p:nvPicPr>
        <p:blipFill>
          <a:blip r:embed="rId2" cstate="print"/>
          <a:srcRect/>
          <a:stretch>
            <a:fillRect/>
          </a:stretch>
        </p:blipFill>
        <p:spPr bwMode="auto">
          <a:xfrm>
            <a:off x="323850" y="1484313"/>
            <a:ext cx="4895850" cy="4327525"/>
          </a:xfrm>
          <a:prstGeom prst="rect">
            <a:avLst/>
          </a:prstGeom>
          <a:noFill/>
        </p:spPr>
      </p:pic>
      <p:pic>
        <p:nvPicPr>
          <p:cNvPr id="119811" name="Picture 3" descr="P288-fig7"/>
          <p:cNvPicPr>
            <a:picLocks noChangeAspect="1" noChangeArrowheads="1"/>
          </p:cNvPicPr>
          <p:nvPr/>
        </p:nvPicPr>
        <p:blipFill>
          <a:blip r:embed="rId3" cstate="print"/>
          <a:srcRect b="26982"/>
          <a:stretch>
            <a:fillRect/>
          </a:stretch>
        </p:blipFill>
        <p:spPr bwMode="auto">
          <a:xfrm>
            <a:off x="5148263" y="1412875"/>
            <a:ext cx="3530600" cy="41243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p:txBody>
          <a:bodyPr/>
          <a:lstStyle/>
          <a:p>
            <a:r>
              <a:rPr lang="en-US" altLang="zh-TW">
                <a:solidFill>
                  <a:srgbClr val="0000FF"/>
                </a:solidFill>
              </a:rPr>
              <a:t>Double Slit Experiment</a:t>
            </a:r>
          </a:p>
        </p:txBody>
      </p:sp>
      <p:pic>
        <p:nvPicPr>
          <p:cNvPr id="30725" name="Picture 5"/>
          <p:cNvPicPr>
            <a:picLocks noChangeAspect="1" noChangeArrowheads="1"/>
          </p:cNvPicPr>
          <p:nvPr>
            <p:ph sz="half" idx="1"/>
          </p:nvPr>
        </p:nvPicPr>
        <p:blipFill>
          <a:blip r:embed="rId3" cstate="print"/>
          <a:srcRect/>
          <a:stretch>
            <a:fillRect/>
          </a:stretch>
        </p:blipFill>
        <p:spPr>
          <a:xfrm>
            <a:off x="755650" y="1484313"/>
            <a:ext cx="4038600" cy="2468562"/>
          </a:xfrm>
          <a:noFill/>
          <a:ln/>
        </p:spPr>
      </p:pic>
      <p:pic>
        <p:nvPicPr>
          <p:cNvPr id="30728" name="Picture 8"/>
          <p:cNvPicPr>
            <a:picLocks noChangeAspect="1" noChangeArrowheads="1"/>
          </p:cNvPicPr>
          <p:nvPr>
            <p:ph sz="quarter" idx="2"/>
          </p:nvPr>
        </p:nvPicPr>
        <p:blipFill>
          <a:blip r:embed="rId4" cstate="print"/>
          <a:srcRect/>
          <a:stretch>
            <a:fillRect/>
          </a:stretch>
        </p:blipFill>
        <p:spPr>
          <a:xfrm>
            <a:off x="2700338" y="3933825"/>
            <a:ext cx="5040312" cy="2332038"/>
          </a:xfrm>
          <a:noFill/>
          <a:ln/>
        </p:spPr>
      </p:pic>
      <p:sp>
        <p:nvSpPr>
          <p:cNvPr id="30731" name="Text Box 11"/>
          <p:cNvSpPr txBox="1">
            <a:spLocks noChangeArrowheads="1"/>
          </p:cNvSpPr>
          <p:nvPr/>
        </p:nvSpPr>
        <p:spPr bwMode="auto">
          <a:xfrm>
            <a:off x="2627313" y="6211888"/>
            <a:ext cx="5289550" cy="457200"/>
          </a:xfrm>
          <a:prstGeom prst="rect">
            <a:avLst/>
          </a:prstGeom>
          <a:noFill/>
          <a:ln w="9525">
            <a:noFill/>
            <a:miter lim="800000"/>
            <a:headEnd/>
            <a:tailEnd/>
          </a:ln>
          <a:effectLst/>
        </p:spPr>
        <p:txBody>
          <a:bodyPr wrap="none">
            <a:spAutoFit/>
          </a:bodyPr>
          <a:lstStyle/>
          <a:p>
            <a:r>
              <a:rPr lang="en-US" altLang="zh-TW" sz="2400">
                <a:solidFill>
                  <a:srgbClr val="FF0000"/>
                </a:solidFill>
              </a:rPr>
              <a:t>Where will one particular electron go?</a:t>
            </a:r>
          </a:p>
        </p:txBody>
      </p:sp>
      <p:graphicFrame>
        <p:nvGraphicFramePr>
          <p:cNvPr id="30732" name="Object 12"/>
          <p:cNvGraphicFramePr>
            <a:graphicFrameLocks noChangeAspect="1"/>
          </p:cNvGraphicFramePr>
          <p:nvPr>
            <p:ph sz="quarter" idx="3"/>
          </p:nvPr>
        </p:nvGraphicFramePr>
        <p:xfrm>
          <a:off x="5580063" y="2349500"/>
          <a:ext cx="2943225" cy="806450"/>
        </p:xfrm>
        <a:graphic>
          <a:graphicData uri="http://schemas.openxmlformats.org/presentationml/2006/ole">
            <p:oleObj spid="_x0000_s30732" name="方程式" r:id="rId5" imgW="1574640" imgH="43164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250825" y="620713"/>
            <a:ext cx="8677275" cy="5505450"/>
          </a:xfrm>
        </p:spPr>
        <p:txBody>
          <a:bodyPr/>
          <a:lstStyle/>
          <a:p>
            <a:pPr>
              <a:lnSpc>
                <a:spcPct val="90000"/>
              </a:lnSpc>
            </a:pPr>
            <a:r>
              <a:rPr lang="en-US" altLang="zh-TW" sz="2400">
                <a:solidFill>
                  <a:srgbClr val="0000FF"/>
                </a:solidFill>
              </a:rPr>
              <a:t>The number of photons in a unit volume is proportional to </a:t>
            </a:r>
            <a:r>
              <a:rPr lang="en-US" altLang="zh-TW" sz="2400" i="1">
                <a:solidFill>
                  <a:srgbClr val="0000FF"/>
                </a:solidFill>
                <a:ea typeface="Arial Unicode MS" pitchFamily="34" charset="-120"/>
                <a:cs typeface="Arial Unicode MS" pitchFamily="34" charset="-120"/>
              </a:rPr>
              <a:t>E</a:t>
            </a:r>
            <a:r>
              <a:rPr lang="en-US" altLang="zh-TW" sz="2400" i="1" baseline="30000">
                <a:solidFill>
                  <a:srgbClr val="0000FF"/>
                </a:solidFill>
                <a:ea typeface="Arial Unicode MS" pitchFamily="34" charset="-120"/>
                <a:cs typeface="Arial Unicode MS" pitchFamily="34" charset="-120"/>
              </a:rPr>
              <a:t>2</a:t>
            </a:r>
            <a:r>
              <a:rPr lang="en-US" altLang="zh-TW" sz="2400"/>
              <a:t>.</a:t>
            </a:r>
          </a:p>
          <a:p>
            <a:pPr>
              <a:lnSpc>
                <a:spcPct val="90000"/>
              </a:lnSpc>
            </a:pPr>
            <a:r>
              <a:rPr lang="en-US" altLang="zh-TW" sz="2400"/>
              <a:t>Reduce the intensity of light to observe photons one by one.</a:t>
            </a:r>
          </a:p>
          <a:p>
            <a:pPr>
              <a:lnSpc>
                <a:spcPct val="90000"/>
              </a:lnSpc>
            </a:pPr>
            <a:r>
              <a:rPr lang="en-US" altLang="zh-TW" sz="2400"/>
              <a:t>No photons at destructive interference points.</a:t>
            </a:r>
          </a:p>
          <a:p>
            <a:pPr>
              <a:lnSpc>
                <a:spcPct val="90000"/>
              </a:lnSpc>
            </a:pPr>
            <a:r>
              <a:rPr lang="en-US" altLang="zh-TW" sz="2400">
                <a:solidFill>
                  <a:srgbClr val="0000FF"/>
                </a:solidFill>
              </a:rPr>
              <a:t>The statistical number distribution of photons is the same as the one calculated by interference formula</a:t>
            </a:r>
            <a:r>
              <a:rPr lang="en-US" altLang="zh-TW" sz="2400"/>
              <a:t>.</a:t>
            </a:r>
          </a:p>
          <a:p>
            <a:pPr>
              <a:lnSpc>
                <a:spcPct val="90000"/>
              </a:lnSpc>
            </a:pPr>
            <a:r>
              <a:rPr lang="en-US" altLang="zh-TW" sz="2400">
                <a:solidFill>
                  <a:srgbClr val="0000FF"/>
                </a:solidFill>
              </a:rPr>
              <a:t>Same experiment can be performed by </a:t>
            </a:r>
            <a:r>
              <a:rPr lang="en-US" altLang="zh-TW" sz="2400">
                <a:solidFill>
                  <a:srgbClr val="FF0000"/>
                </a:solidFill>
              </a:rPr>
              <a:t>electrons.</a:t>
            </a:r>
          </a:p>
          <a:p>
            <a:pPr>
              <a:lnSpc>
                <a:spcPct val="90000"/>
              </a:lnSpc>
            </a:pPr>
            <a:r>
              <a:rPr lang="el-GR" altLang="zh-TW" sz="2400">
                <a:solidFill>
                  <a:srgbClr val="FF0000"/>
                </a:solidFill>
                <a:cs typeface="Arial" charset="0"/>
              </a:rPr>
              <a:t>Ψ</a:t>
            </a:r>
            <a:r>
              <a:rPr lang="en-US" altLang="zh-TW" sz="2400">
                <a:solidFill>
                  <a:srgbClr val="FF0000"/>
                </a:solidFill>
                <a:cs typeface="Arial" charset="0"/>
              </a:rPr>
              <a:t> (complex) is the particle wave description of the electron. The quantity |</a:t>
            </a:r>
            <a:r>
              <a:rPr lang="el-GR" altLang="zh-TW" sz="2400">
                <a:solidFill>
                  <a:srgbClr val="FF0000"/>
                </a:solidFill>
                <a:cs typeface="Arial" charset="0"/>
              </a:rPr>
              <a:t>Ψ</a:t>
            </a:r>
            <a:r>
              <a:rPr lang="en-US" altLang="zh-TW" sz="2400">
                <a:solidFill>
                  <a:srgbClr val="FF0000"/>
                </a:solidFill>
                <a:cs typeface="Arial" charset="0"/>
              </a:rPr>
              <a:t>|</a:t>
            </a:r>
            <a:r>
              <a:rPr lang="en-US" altLang="zh-TW" sz="2400" baseline="30000">
                <a:solidFill>
                  <a:srgbClr val="FF0000"/>
                </a:solidFill>
                <a:cs typeface="Arial" charset="0"/>
              </a:rPr>
              <a:t>2</a:t>
            </a:r>
            <a:r>
              <a:rPr lang="en-US" altLang="zh-TW" sz="2400">
                <a:solidFill>
                  <a:srgbClr val="FF0000"/>
                </a:solidFill>
                <a:cs typeface="Arial" charset="0"/>
              </a:rPr>
              <a:t>=</a:t>
            </a:r>
            <a:r>
              <a:rPr lang="el-GR" altLang="zh-TW" sz="2400">
                <a:solidFill>
                  <a:srgbClr val="FF0000"/>
                </a:solidFill>
                <a:cs typeface="Arial" charset="0"/>
              </a:rPr>
              <a:t>Ψ</a:t>
            </a:r>
            <a:r>
              <a:rPr lang="en-US" altLang="zh-TW" sz="2400">
                <a:solidFill>
                  <a:srgbClr val="FF0000"/>
                </a:solidFill>
                <a:cs typeface="Arial" charset="0"/>
              </a:rPr>
              <a:t>*</a:t>
            </a:r>
            <a:r>
              <a:rPr lang="el-GR" altLang="zh-TW" sz="2400">
                <a:solidFill>
                  <a:srgbClr val="FF0000"/>
                </a:solidFill>
                <a:cs typeface="Arial" charset="0"/>
              </a:rPr>
              <a:t>Ψ</a:t>
            </a:r>
            <a:r>
              <a:rPr lang="en-US" altLang="zh-TW" sz="2400">
                <a:solidFill>
                  <a:srgbClr val="FF0000"/>
                </a:solidFill>
                <a:cs typeface="Arial" charset="0"/>
              </a:rPr>
              <a:t> (real) is proportional to the probability of detecting an electron in a unit volume.</a:t>
            </a:r>
          </a:p>
          <a:p>
            <a:pPr>
              <a:lnSpc>
                <a:spcPct val="90000"/>
              </a:lnSpc>
            </a:pPr>
            <a:r>
              <a:rPr lang="en-US" altLang="zh-TW" sz="2400">
                <a:solidFill>
                  <a:srgbClr val="FF0000"/>
                </a:solidFill>
                <a:cs typeface="Arial" charset="0"/>
              </a:rPr>
              <a:t>In one dimension, |</a:t>
            </a:r>
            <a:r>
              <a:rPr lang="el-GR" altLang="zh-TW" sz="2400">
                <a:solidFill>
                  <a:srgbClr val="FF0000"/>
                </a:solidFill>
                <a:cs typeface="Arial" charset="0"/>
              </a:rPr>
              <a:t>Ψ</a:t>
            </a:r>
            <a:r>
              <a:rPr lang="en-US" altLang="zh-TW" sz="2400">
                <a:solidFill>
                  <a:srgbClr val="FF0000"/>
                </a:solidFill>
                <a:cs typeface="Arial" charset="0"/>
              </a:rPr>
              <a:t>|</a:t>
            </a:r>
            <a:r>
              <a:rPr lang="en-US" altLang="zh-TW" sz="2400" baseline="30000">
                <a:solidFill>
                  <a:srgbClr val="FF0000"/>
                </a:solidFill>
                <a:cs typeface="Arial" charset="0"/>
              </a:rPr>
              <a:t>2</a:t>
            </a:r>
            <a:r>
              <a:rPr lang="en-US" altLang="zh-TW" sz="2400" i="1">
                <a:solidFill>
                  <a:srgbClr val="FF0000"/>
                </a:solidFill>
                <a:cs typeface="Arial" charset="0"/>
              </a:rPr>
              <a:t>dx</a:t>
            </a:r>
            <a:r>
              <a:rPr lang="en-US" altLang="zh-TW" sz="2400">
                <a:solidFill>
                  <a:srgbClr val="FF0000"/>
                </a:solidFill>
                <a:cs typeface="Arial" charset="0"/>
              </a:rPr>
              <a:t> is the probability of an electron being in the interval </a:t>
            </a:r>
            <a:r>
              <a:rPr lang="en-US" altLang="zh-TW" sz="2400" i="1">
                <a:solidFill>
                  <a:srgbClr val="FF0000"/>
                </a:solidFill>
                <a:cs typeface="Arial" charset="0"/>
              </a:rPr>
              <a:t>dx</a:t>
            </a:r>
            <a:r>
              <a:rPr lang="en-US" altLang="zh-TW" sz="2400">
                <a:solidFill>
                  <a:srgbClr val="FF0000"/>
                </a:solidFill>
                <a:cs typeface="Arial" charset="0"/>
              </a:rPr>
              <a:t>.</a:t>
            </a:r>
          </a:p>
          <a:p>
            <a:pPr>
              <a:lnSpc>
                <a:spcPct val="90000"/>
              </a:lnSpc>
              <a:buFontTx/>
              <a:buNone/>
            </a:pPr>
            <a:r>
              <a:rPr lang="en-US" altLang="zh-TW" sz="2400">
                <a:solidFill>
                  <a:srgbClr val="FF0000"/>
                </a:solidFill>
                <a:cs typeface="Arial" charset="0"/>
              </a:rPr>
              <a:t>    P(x)dx = |</a:t>
            </a:r>
            <a:r>
              <a:rPr lang="el-GR" altLang="zh-TW" sz="2400">
                <a:solidFill>
                  <a:srgbClr val="FF0000"/>
                </a:solidFill>
                <a:cs typeface="Arial" charset="0"/>
              </a:rPr>
              <a:t>Ψ</a:t>
            </a:r>
            <a:r>
              <a:rPr lang="en-US" altLang="zh-TW" sz="2400">
                <a:solidFill>
                  <a:srgbClr val="FF0000"/>
                </a:solidFill>
                <a:cs typeface="Arial" charset="0"/>
              </a:rPr>
              <a:t>|</a:t>
            </a:r>
            <a:r>
              <a:rPr lang="en-US" altLang="zh-TW" sz="2400" baseline="30000">
                <a:solidFill>
                  <a:srgbClr val="FF0000"/>
                </a:solidFill>
                <a:cs typeface="Arial" charset="0"/>
              </a:rPr>
              <a:t>2</a:t>
            </a:r>
            <a:r>
              <a:rPr lang="en-US" altLang="zh-TW" sz="2400" i="1">
                <a:solidFill>
                  <a:srgbClr val="FF0000"/>
                </a:solidFill>
                <a:cs typeface="Arial" charset="0"/>
              </a:rPr>
              <a:t>dx</a:t>
            </a:r>
            <a:r>
              <a:rPr lang="en-US" altLang="zh-TW" sz="2400">
                <a:solidFill>
                  <a:srgbClr val="FF0000"/>
                </a:solidFill>
                <a:cs typeface="Arial" charset="0"/>
              </a:rPr>
              <a:t> </a:t>
            </a:r>
          </a:p>
          <a:p>
            <a:pPr>
              <a:lnSpc>
                <a:spcPct val="90000"/>
              </a:lnSpc>
              <a:buFontTx/>
              <a:buNone/>
            </a:pPr>
            <a:r>
              <a:rPr lang="en-US" altLang="zh-TW" sz="2400">
                <a:solidFill>
                  <a:srgbClr val="FF0000"/>
                </a:solidFill>
                <a:cs typeface="Arial" charset="0"/>
              </a:rPr>
              <a:t>    where P(x) is the probability distribution function.</a:t>
            </a:r>
            <a:endParaRPr lang="el-GR" altLang="zh-TW" sz="2400">
              <a:solidFill>
                <a:srgbClr val="FF0000"/>
              </a:solidFill>
              <a:cs typeface="Arial" charset="0"/>
            </a:endParaRPr>
          </a:p>
          <a:p>
            <a:pPr>
              <a:lnSpc>
                <a:spcPct val="90000"/>
              </a:lnSpc>
            </a:pPr>
            <a:endParaRPr lang="en-US" altLang="zh-TW" sz="240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8" name="Object 4"/>
          <p:cNvGraphicFramePr>
            <a:graphicFrameLocks noChangeAspect="1"/>
          </p:cNvGraphicFramePr>
          <p:nvPr/>
        </p:nvGraphicFramePr>
        <p:xfrm>
          <a:off x="1476375" y="1614488"/>
          <a:ext cx="6191250" cy="3662362"/>
        </p:xfrm>
        <a:graphic>
          <a:graphicData uri="http://schemas.openxmlformats.org/presentationml/2006/ole">
            <p:oleObj spid="_x0000_s47108" name="方程式" r:id="rId3" imgW="2489040" imgH="1473120"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P11-fig2"/>
          <p:cNvPicPr>
            <a:picLocks noChangeAspect="1" noChangeArrowheads="1"/>
          </p:cNvPicPr>
          <p:nvPr/>
        </p:nvPicPr>
        <p:blipFill>
          <a:blip r:embed="rId2" cstate="print"/>
          <a:srcRect l="6158" r="6960" b="48358"/>
          <a:stretch>
            <a:fillRect/>
          </a:stretch>
        </p:blipFill>
        <p:spPr bwMode="auto">
          <a:xfrm>
            <a:off x="0" y="1957388"/>
            <a:ext cx="4275138" cy="4208462"/>
          </a:xfrm>
          <a:prstGeom prst="rect">
            <a:avLst/>
          </a:prstGeom>
          <a:noFill/>
        </p:spPr>
      </p:pic>
      <p:pic>
        <p:nvPicPr>
          <p:cNvPr id="6148" name="Picture 4" descr="P11-fig2"/>
          <p:cNvPicPr>
            <a:picLocks noChangeAspect="1" noChangeArrowheads="1"/>
          </p:cNvPicPr>
          <p:nvPr/>
        </p:nvPicPr>
        <p:blipFill>
          <a:blip r:embed="rId2" cstate="print"/>
          <a:srcRect t="55334"/>
          <a:stretch>
            <a:fillRect/>
          </a:stretch>
        </p:blipFill>
        <p:spPr bwMode="auto">
          <a:xfrm>
            <a:off x="4194175" y="1909763"/>
            <a:ext cx="4873625" cy="3606800"/>
          </a:xfrm>
          <a:prstGeom prst="rect">
            <a:avLst/>
          </a:prstGeom>
          <a:noFill/>
        </p:spPr>
      </p:pic>
      <p:sp>
        <p:nvSpPr>
          <p:cNvPr id="6150" name="Text Box 6"/>
          <p:cNvSpPr txBox="1">
            <a:spLocks noChangeArrowheads="1"/>
          </p:cNvSpPr>
          <p:nvPr/>
        </p:nvSpPr>
        <p:spPr bwMode="auto">
          <a:xfrm>
            <a:off x="1116013" y="1123950"/>
            <a:ext cx="6886575" cy="457200"/>
          </a:xfrm>
          <a:prstGeom prst="rect">
            <a:avLst/>
          </a:prstGeom>
          <a:noFill/>
          <a:ln w="9525">
            <a:noFill/>
            <a:miter lim="800000"/>
            <a:headEnd/>
            <a:tailEnd/>
          </a:ln>
          <a:effectLst/>
        </p:spPr>
        <p:txBody>
          <a:bodyPr wrap="none">
            <a:spAutoFit/>
          </a:bodyPr>
          <a:lstStyle/>
          <a:p>
            <a:r>
              <a:rPr lang="en-US" altLang="zh-TW" sz="2400">
                <a:solidFill>
                  <a:srgbClr val="0000FF"/>
                </a:solidFill>
              </a:rPr>
              <a:t>Longitudinal wave                       Transverse wave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altLang="zh-TW" sz="3200">
                <a:solidFill>
                  <a:srgbClr val="0000FF"/>
                </a:solidFill>
              </a:rPr>
              <a:t>Which Slit Does the Electron Go Through?</a:t>
            </a:r>
          </a:p>
        </p:txBody>
      </p:sp>
      <p:grpSp>
        <p:nvGrpSpPr>
          <p:cNvPr id="120835" name="Group 3"/>
          <p:cNvGrpSpPr>
            <a:grpSpLocks/>
          </p:cNvGrpSpPr>
          <p:nvPr/>
        </p:nvGrpSpPr>
        <p:grpSpPr bwMode="auto">
          <a:xfrm>
            <a:off x="468313" y="1463675"/>
            <a:ext cx="8208962" cy="3836988"/>
            <a:chOff x="295" y="922"/>
            <a:chExt cx="5171" cy="2417"/>
          </a:xfrm>
        </p:grpSpPr>
        <p:pic>
          <p:nvPicPr>
            <p:cNvPr id="120836" name="Picture 4" descr="msoECD63"/>
            <p:cNvPicPr>
              <a:picLocks noChangeAspect="1" noChangeArrowheads="1"/>
            </p:cNvPicPr>
            <p:nvPr/>
          </p:nvPicPr>
          <p:blipFill>
            <a:blip r:embed="rId3" cstate="print"/>
            <a:srcRect l="33762" t="43245" r="7864" b="763"/>
            <a:stretch>
              <a:fillRect/>
            </a:stretch>
          </p:blipFill>
          <p:spPr bwMode="auto">
            <a:xfrm>
              <a:off x="2744" y="1207"/>
              <a:ext cx="2722" cy="1789"/>
            </a:xfrm>
            <a:prstGeom prst="rect">
              <a:avLst/>
            </a:prstGeom>
            <a:noFill/>
          </p:spPr>
        </p:pic>
        <p:pic>
          <p:nvPicPr>
            <p:cNvPr id="120837" name="Picture 5" descr="msoB0EF4"/>
            <p:cNvPicPr>
              <a:picLocks noChangeAspect="1" noChangeArrowheads="1"/>
            </p:cNvPicPr>
            <p:nvPr/>
          </p:nvPicPr>
          <p:blipFill>
            <a:blip r:embed="rId4" cstate="print"/>
            <a:srcRect l="10172" t="10059" r="33333" b="20944"/>
            <a:stretch>
              <a:fillRect/>
            </a:stretch>
          </p:blipFill>
          <p:spPr bwMode="auto">
            <a:xfrm>
              <a:off x="295" y="964"/>
              <a:ext cx="2540" cy="2375"/>
            </a:xfrm>
            <a:prstGeom prst="rect">
              <a:avLst/>
            </a:prstGeom>
            <a:noFill/>
          </p:spPr>
        </p:pic>
        <p:graphicFrame>
          <p:nvGraphicFramePr>
            <p:cNvPr id="120838" name="Object 6"/>
            <p:cNvGraphicFramePr>
              <a:graphicFrameLocks noChangeAspect="1"/>
            </p:cNvGraphicFramePr>
            <p:nvPr/>
          </p:nvGraphicFramePr>
          <p:xfrm>
            <a:off x="4694" y="922"/>
            <a:ext cx="635" cy="285"/>
          </p:xfrm>
          <a:graphic>
            <a:graphicData uri="http://schemas.openxmlformats.org/presentationml/2006/ole">
              <p:oleObj spid="_x0000_s120838" name="方程式" r:id="rId5" imgW="622080" imgH="279360" progId="Equation.3">
                <p:embed/>
              </p:oleObj>
            </a:graphicData>
          </a:graphic>
        </p:graphicFrame>
        <p:sp>
          <p:nvSpPr>
            <p:cNvPr id="120839" name="Line 7"/>
            <p:cNvSpPr>
              <a:spLocks noChangeShapeType="1"/>
            </p:cNvSpPr>
            <p:nvPr/>
          </p:nvSpPr>
          <p:spPr bwMode="auto">
            <a:xfrm>
              <a:off x="5284" y="1207"/>
              <a:ext cx="91" cy="817"/>
            </a:xfrm>
            <a:prstGeom prst="line">
              <a:avLst/>
            </a:prstGeom>
            <a:noFill/>
            <a:ln w="9525">
              <a:solidFill>
                <a:srgbClr val="0000FF"/>
              </a:solidFill>
              <a:round/>
              <a:headEnd/>
              <a:tailEnd type="triangle" w="med" len="med"/>
            </a:ln>
            <a:effectLst/>
          </p:spPr>
          <p:txBody>
            <a:bodyPr/>
            <a:lstStyle/>
            <a:p>
              <a:endParaRPr lang="zh-TW" altLang="en-US"/>
            </a:p>
          </p:txBody>
        </p:sp>
        <p:sp>
          <p:nvSpPr>
            <p:cNvPr id="120840" name="Freeform 8"/>
            <p:cNvSpPr>
              <a:spLocks/>
            </p:cNvSpPr>
            <p:nvPr/>
          </p:nvSpPr>
          <p:spPr bwMode="auto">
            <a:xfrm>
              <a:off x="4876" y="1298"/>
              <a:ext cx="442" cy="1686"/>
            </a:xfrm>
            <a:custGeom>
              <a:avLst/>
              <a:gdLst/>
              <a:ahLst/>
              <a:cxnLst>
                <a:cxn ang="0">
                  <a:pos x="0" y="0"/>
                </a:cxn>
                <a:cxn ang="0">
                  <a:pos x="25" y="136"/>
                </a:cxn>
                <a:cxn ang="0">
                  <a:pos x="68" y="255"/>
                </a:cxn>
                <a:cxn ang="0">
                  <a:pos x="180" y="407"/>
                </a:cxn>
                <a:cxn ang="0">
                  <a:pos x="315" y="508"/>
                </a:cxn>
                <a:cxn ang="0">
                  <a:pos x="442" y="802"/>
                </a:cxn>
                <a:cxn ang="0">
                  <a:pos x="313" y="1051"/>
                </a:cxn>
                <a:cxn ang="0">
                  <a:pos x="138" y="1186"/>
                </a:cxn>
                <a:cxn ang="0">
                  <a:pos x="51" y="1364"/>
                </a:cxn>
                <a:cxn ang="0">
                  <a:pos x="25" y="1466"/>
                </a:cxn>
                <a:cxn ang="0">
                  <a:pos x="17" y="1686"/>
                </a:cxn>
              </a:cxnLst>
              <a:rect l="0" t="0" r="r" b="b"/>
              <a:pathLst>
                <a:path w="442" h="1686">
                  <a:moveTo>
                    <a:pt x="0" y="0"/>
                  </a:moveTo>
                  <a:cubicBezTo>
                    <a:pt x="4" y="23"/>
                    <a:pt x="14" y="94"/>
                    <a:pt x="25" y="136"/>
                  </a:cubicBezTo>
                  <a:cubicBezTo>
                    <a:pt x="36" y="178"/>
                    <a:pt x="42" y="210"/>
                    <a:pt x="68" y="255"/>
                  </a:cubicBezTo>
                  <a:cubicBezTo>
                    <a:pt x="94" y="300"/>
                    <a:pt x="139" y="365"/>
                    <a:pt x="180" y="407"/>
                  </a:cubicBezTo>
                  <a:cubicBezTo>
                    <a:pt x="221" y="449"/>
                    <a:pt x="271" y="442"/>
                    <a:pt x="315" y="508"/>
                  </a:cubicBezTo>
                  <a:cubicBezTo>
                    <a:pt x="359" y="574"/>
                    <a:pt x="442" y="712"/>
                    <a:pt x="442" y="802"/>
                  </a:cubicBezTo>
                  <a:cubicBezTo>
                    <a:pt x="442" y="892"/>
                    <a:pt x="364" y="987"/>
                    <a:pt x="313" y="1051"/>
                  </a:cubicBezTo>
                  <a:cubicBezTo>
                    <a:pt x="262" y="1115"/>
                    <a:pt x="182" y="1134"/>
                    <a:pt x="138" y="1186"/>
                  </a:cubicBezTo>
                  <a:cubicBezTo>
                    <a:pt x="94" y="1238"/>
                    <a:pt x="70" y="1317"/>
                    <a:pt x="51" y="1364"/>
                  </a:cubicBezTo>
                  <a:cubicBezTo>
                    <a:pt x="32" y="1411"/>
                    <a:pt x="31" y="1412"/>
                    <a:pt x="25" y="1466"/>
                  </a:cubicBezTo>
                  <a:cubicBezTo>
                    <a:pt x="19" y="1520"/>
                    <a:pt x="19" y="1640"/>
                    <a:pt x="17" y="1686"/>
                  </a:cubicBezTo>
                </a:path>
              </a:pathLst>
            </a:custGeom>
            <a:noFill/>
            <a:ln w="28575" cap="rnd" cmpd="sng">
              <a:solidFill>
                <a:srgbClr val="FF0000"/>
              </a:solidFill>
              <a:prstDash val="sysDot"/>
              <a:round/>
              <a:headEnd/>
              <a:tailEnd/>
            </a:ln>
            <a:effectLst/>
          </p:spPr>
          <p:txBody>
            <a:bodyPr/>
            <a:lstStyle/>
            <a:p>
              <a:endParaRPr lang="zh-TW" altLang="en-US"/>
            </a:p>
          </p:txBody>
        </p:sp>
        <p:sp>
          <p:nvSpPr>
            <p:cNvPr id="120841" name="Freeform 9"/>
            <p:cNvSpPr>
              <a:spLocks/>
            </p:cNvSpPr>
            <p:nvPr/>
          </p:nvSpPr>
          <p:spPr bwMode="auto">
            <a:xfrm>
              <a:off x="4167" y="1434"/>
              <a:ext cx="272" cy="1304"/>
            </a:xfrm>
            <a:custGeom>
              <a:avLst/>
              <a:gdLst/>
              <a:ahLst/>
              <a:cxnLst>
                <a:cxn ang="0">
                  <a:pos x="9" y="0"/>
                </a:cxn>
                <a:cxn ang="0">
                  <a:pos x="47" y="106"/>
                </a:cxn>
                <a:cxn ang="0">
                  <a:pos x="78" y="199"/>
                </a:cxn>
                <a:cxn ang="0">
                  <a:pos x="158" y="317"/>
                </a:cxn>
                <a:cxn ang="0">
                  <a:pos x="246" y="483"/>
                </a:cxn>
                <a:cxn ang="0">
                  <a:pos x="271" y="643"/>
                </a:cxn>
                <a:cxn ang="0">
                  <a:pos x="237" y="804"/>
                </a:cxn>
                <a:cxn ang="0">
                  <a:pos x="178" y="940"/>
                </a:cxn>
                <a:cxn ang="0">
                  <a:pos x="66" y="1064"/>
                </a:cxn>
                <a:cxn ang="0">
                  <a:pos x="47" y="1143"/>
                </a:cxn>
                <a:cxn ang="0">
                  <a:pos x="0" y="1304"/>
                </a:cxn>
              </a:cxnLst>
              <a:rect l="0" t="0" r="r" b="b"/>
              <a:pathLst>
                <a:path w="272" h="1304">
                  <a:moveTo>
                    <a:pt x="9" y="0"/>
                  </a:moveTo>
                  <a:cubicBezTo>
                    <a:pt x="14" y="18"/>
                    <a:pt x="35" y="73"/>
                    <a:pt x="47" y="106"/>
                  </a:cubicBezTo>
                  <a:cubicBezTo>
                    <a:pt x="59" y="139"/>
                    <a:pt x="59" y="164"/>
                    <a:pt x="78" y="199"/>
                  </a:cubicBezTo>
                  <a:cubicBezTo>
                    <a:pt x="96" y="234"/>
                    <a:pt x="130" y="270"/>
                    <a:pt x="158" y="317"/>
                  </a:cubicBezTo>
                  <a:cubicBezTo>
                    <a:pt x="186" y="364"/>
                    <a:pt x="227" y="429"/>
                    <a:pt x="246" y="483"/>
                  </a:cubicBezTo>
                  <a:cubicBezTo>
                    <a:pt x="265" y="537"/>
                    <a:pt x="272" y="590"/>
                    <a:pt x="271" y="643"/>
                  </a:cubicBezTo>
                  <a:cubicBezTo>
                    <a:pt x="270" y="696"/>
                    <a:pt x="253" y="755"/>
                    <a:pt x="237" y="804"/>
                  </a:cubicBezTo>
                  <a:cubicBezTo>
                    <a:pt x="221" y="853"/>
                    <a:pt x="207" y="897"/>
                    <a:pt x="178" y="940"/>
                  </a:cubicBezTo>
                  <a:cubicBezTo>
                    <a:pt x="149" y="983"/>
                    <a:pt x="88" y="1030"/>
                    <a:pt x="66" y="1064"/>
                  </a:cubicBezTo>
                  <a:cubicBezTo>
                    <a:pt x="44" y="1098"/>
                    <a:pt x="58" y="1103"/>
                    <a:pt x="47" y="1143"/>
                  </a:cubicBezTo>
                  <a:cubicBezTo>
                    <a:pt x="36" y="1183"/>
                    <a:pt x="10" y="1271"/>
                    <a:pt x="0" y="1304"/>
                  </a:cubicBezTo>
                </a:path>
              </a:pathLst>
            </a:custGeom>
            <a:noFill/>
            <a:ln w="28575" cap="rnd" cmpd="sng">
              <a:solidFill>
                <a:srgbClr val="FF0000"/>
              </a:solidFill>
              <a:prstDash val="sysDot"/>
              <a:round/>
              <a:headEnd/>
              <a:tailEnd/>
            </a:ln>
            <a:effectLst/>
          </p:spPr>
          <p:txBody>
            <a:bodyPr/>
            <a:lstStyle/>
            <a:p>
              <a:endParaRPr lang="zh-TW" altLang="en-US"/>
            </a:p>
          </p:txBody>
        </p:sp>
        <p:graphicFrame>
          <p:nvGraphicFramePr>
            <p:cNvPr id="120842" name="Object 10"/>
            <p:cNvGraphicFramePr>
              <a:graphicFrameLocks noChangeAspect="1"/>
            </p:cNvGraphicFramePr>
            <p:nvPr/>
          </p:nvGraphicFramePr>
          <p:xfrm>
            <a:off x="3107" y="2704"/>
            <a:ext cx="726" cy="281"/>
          </p:xfrm>
          <a:graphic>
            <a:graphicData uri="http://schemas.openxmlformats.org/presentationml/2006/ole">
              <p:oleObj spid="_x0000_s120842" name="方程式" r:id="rId6" imgW="723600" imgH="279360" progId="Equation.3">
                <p:embed/>
              </p:oleObj>
            </a:graphicData>
          </a:graphic>
        </p:graphicFrame>
        <p:sp>
          <p:nvSpPr>
            <p:cNvPr id="120843" name="Line 11"/>
            <p:cNvSpPr>
              <a:spLocks noChangeShapeType="1"/>
            </p:cNvSpPr>
            <p:nvPr/>
          </p:nvSpPr>
          <p:spPr bwMode="auto">
            <a:xfrm flipV="1">
              <a:off x="3742" y="2114"/>
              <a:ext cx="680" cy="545"/>
            </a:xfrm>
            <a:prstGeom prst="line">
              <a:avLst/>
            </a:prstGeom>
            <a:noFill/>
            <a:ln w="9525">
              <a:solidFill>
                <a:srgbClr val="0000FF"/>
              </a:solidFill>
              <a:round/>
              <a:headEnd/>
              <a:tailEnd type="triangle" w="med" len="med"/>
            </a:ln>
            <a:effectLst/>
          </p:spPr>
          <p:txBody>
            <a:bodyPr/>
            <a:lstStyle/>
            <a:p>
              <a:endParaRPr lang="zh-TW" altLang="en-US"/>
            </a:p>
          </p:txBody>
        </p:sp>
      </p:grpSp>
      <p:graphicFrame>
        <p:nvGraphicFramePr>
          <p:cNvPr id="120844" name="Object 12"/>
          <p:cNvGraphicFramePr>
            <a:graphicFrameLocks noChangeAspect="1"/>
          </p:cNvGraphicFramePr>
          <p:nvPr/>
        </p:nvGraphicFramePr>
        <p:xfrm>
          <a:off x="684213" y="5445125"/>
          <a:ext cx="8027987" cy="1069975"/>
        </p:xfrm>
        <a:graphic>
          <a:graphicData uri="http://schemas.openxmlformats.org/presentationml/2006/ole">
            <p:oleObj spid="_x0000_s120844" name="方程式" r:id="rId7" imgW="4190760" imgH="558720" progId="Equation.3">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mso46450"/>
          <p:cNvPicPr>
            <a:picLocks noChangeAspect="1" noChangeArrowheads="1"/>
          </p:cNvPicPr>
          <p:nvPr/>
        </p:nvPicPr>
        <p:blipFill>
          <a:blip r:embed="rId3" cstate="print"/>
          <a:srcRect t="4459" b="50000"/>
          <a:stretch>
            <a:fillRect/>
          </a:stretch>
        </p:blipFill>
        <p:spPr bwMode="auto">
          <a:xfrm>
            <a:off x="684213" y="549275"/>
            <a:ext cx="3167062" cy="2687638"/>
          </a:xfrm>
          <a:prstGeom prst="rect">
            <a:avLst/>
          </a:prstGeom>
          <a:noFill/>
        </p:spPr>
      </p:pic>
      <p:pic>
        <p:nvPicPr>
          <p:cNvPr id="121859" name="Picture 3" descr="mso46450"/>
          <p:cNvPicPr>
            <a:picLocks noChangeAspect="1" noChangeArrowheads="1"/>
          </p:cNvPicPr>
          <p:nvPr/>
        </p:nvPicPr>
        <p:blipFill>
          <a:blip r:embed="rId3" cstate="print"/>
          <a:srcRect t="52646"/>
          <a:stretch>
            <a:fillRect/>
          </a:stretch>
        </p:blipFill>
        <p:spPr bwMode="auto">
          <a:xfrm>
            <a:off x="4645025" y="346075"/>
            <a:ext cx="3167063" cy="2795588"/>
          </a:xfrm>
          <a:prstGeom prst="rect">
            <a:avLst/>
          </a:prstGeom>
          <a:noFill/>
        </p:spPr>
      </p:pic>
      <p:pic>
        <p:nvPicPr>
          <p:cNvPr id="121860" name="Picture 4" descr="mso107BA"/>
          <p:cNvPicPr>
            <a:picLocks noChangeAspect="1" noChangeArrowheads="1"/>
          </p:cNvPicPr>
          <p:nvPr/>
        </p:nvPicPr>
        <p:blipFill>
          <a:blip r:embed="rId4" cstate="print"/>
          <a:srcRect l="33354" t="76797" r="8293" b="3654"/>
          <a:stretch>
            <a:fillRect/>
          </a:stretch>
        </p:blipFill>
        <p:spPr bwMode="auto">
          <a:xfrm>
            <a:off x="5005388" y="3933825"/>
            <a:ext cx="4030662" cy="1857375"/>
          </a:xfrm>
          <a:prstGeom prst="rect">
            <a:avLst/>
          </a:prstGeom>
          <a:noFill/>
        </p:spPr>
      </p:pic>
      <p:graphicFrame>
        <p:nvGraphicFramePr>
          <p:cNvPr id="121861" name="Object 5"/>
          <p:cNvGraphicFramePr>
            <a:graphicFrameLocks noChangeAspect="1"/>
          </p:cNvGraphicFramePr>
          <p:nvPr/>
        </p:nvGraphicFramePr>
        <p:xfrm>
          <a:off x="250825" y="3392488"/>
          <a:ext cx="4968875" cy="3184525"/>
        </p:xfrm>
        <a:graphic>
          <a:graphicData uri="http://schemas.openxmlformats.org/presentationml/2006/ole">
            <p:oleObj spid="_x0000_s121861" name="方程式" r:id="rId5" imgW="3288960" imgH="2108160" progId="Equation.3">
              <p:embed/>
            </p:oleObj>
          </a:graphicData>
        </a:graphic>
      </p:graphicFrame>
      <p:graphicFrame>
        <p:nvGraphicFramePr>
          <p:cNvPr id="121862" name="Object 6"/>
          <p:cNvGraphicFramePr>
            <a:graphicFrameLocks noChangeAspect="1"/>
          </p:cNvGraphicFramePr>
          <p:nvPr/>
        </p:nvGraphicFramePr>
        <p:xfrm>
          <a:off x="5292725" y="5805488"/>
          <a:ext cx="3335338" cy="652462"/>
        </p:xfrm>
        <a:graphic>
          <a:graphicData uri="http://schemas.openxmlformats.org/presentationml/2006/ole">
            <p:oleObj spid="_x0000_s121862" name="方程式" r:id="rId6" imgW="2209680" imgH="431640" progId="Equation.3">
              <p:embed/>
            </p:oleObj>
          </a:graphicData>
        </a:graphic>
      </p:graphicFrame>
      <p:graphicFrame>
        <p:nvGraphicFramePr>
          <p:cNvPr id="121863" name="Object 7"/>
          <p:cNvGraphicFramePr>
            <a:graphicFrameLocks noChangeAspect="1"/>
          </p:cNvGraphicFramePr>
          <p:nvPr/>
        </p:nvGraphicFramePr>
        <p:xfrm>
          <a:off x="5651500" y="3500438"/>
          <a:ext cx="2949575" cy="417512"/>
        </p:xfrm>
        <a:graphic>
          <a:graphicData uri="http://schemas.openxmlformats.org/presentationml/2006/ole">
            <p:oleObj spid="_x0000_s121863" name="方程式" r:id="rId7" imgW="1434960" imgH="203040" progId="Equation.3">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0" name="Rectangle 16"/>
          <p:cNvSpPr>
            <a:spLocks noChangeArrowheads="1"/>
          </p:cNvSpPr>
          <p:nvPr/>
        </p:nvSpPr>
        <p:spPr bwMode="auto">
          <a:xfrm>
            <a:off x="827088" y="5445125"/>
            <a:ext cx="8066087" cy="360363"/>
          </a:xfrm>
          <a:prstGeom prst="rect">
            <a:avLst/>
          </a:prstGeom>
          <a:solidFill>
            <a:schemeClr val="accent1"/>
          </a:solidFill>
          <a:ln w="9525">
            <a:noFill/>
            <a:miter lim="800000"/>
            <a:headEnd/>
            <a:tailEnd/>
          </a:ln>
          <a:effectLst/>
        </p:spPr>
        <p:txBody>
          <a:bodyPr wrap="none" anchor="ctr"/>
          <a:lstStyle/>
          <a:p>
            <a:endParaRPr lang="zh-TW" altLang="en-US"/>
          </a:p>
        </p:txBody>
      </p:sp>
      <p:graphicFrame>
        <p:nvGraphicFramePr>
          <p:cNvPr id="36872" name="Object 8"/>
          <p:cNvGraphicFramePr>
            <a:graphicFrameLocks noChangeAspect="1"/>
          </p:cNvGraphicFramePr>
          <p:nvPr>
            <p:ph sz="half" idx="4294967295"/>
          </p:nvPr>
        </p:nvGraphicFramePr>
        <p:xfrm>
          <a:off x="820738" y="3644900"/>
          <a:ext cx="7934325" cy="2503488"/>
        </p:xfrm>
        <a:graphic>
          <a:graphicData uri="http://schemas.openxmlformats.org/presentationml/2006/ole">
            <p:oleObj spid="_x0000_s36872" name="方程式" r:id="rId3" imgW="4991040" imgH="1574640" progId="Equation.3">
              <p:embed/>
            </p:oleObj>
          </a:graphicData>
        </a:graphic>
      </p:graphicFrame>
      <p:pic>
        <p:nvPicPr>
          <p:cNvPr id="36877" name="Picture 13" descr="msoCC790"/>
          <p:cNvPicPr>
            <a:picLocks noChangeAspect="1" noChangeArrowheads="1"/>
          </p:cNvPicPr>
          <p:nvPr>
            <p:ph sz="half" idx="4294967295"/>
          </p:nvPr>
        </p:nvPicPr>
        <p:blipFill>
          <a:blip r:embed="rId4" cstate="print"/>
          <a:srcRect l="10191" t="58589" r="31433" b="14937"/>
          <a:stretch>
            <a:fillRect/>
          </a:stretch>
        </p:blipFill>
        <p:spPr>
          <a:xfrm>
            <a:off x="1908175" y="620713"/>
            <a:ext cx="5256213" cy="2952750"/>
          </a:xfr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zh-TW">
                <a:solidFill>
                  <a:srgbClr val="0000FF"/>
                </a:solidFill>
              </a:rPr>
              <a:t>The Uncertainty Principle</a:t>
            </a:r>
          </a:p>
        </p:txBody>
      </p:sp>
      <p:sp>
        <p:nvSpPr>
          <p:cNvPr id="122883" name="Rectangle 3"/>
          <p:cNvSpPr>
            <a:spLocks noGrp="1" noChangeArrowheads="1"/>
          </p:cNvSpPr>
          <p:nvPr>
            <p:ph type="body" idx="1"/>
          </p:nvPr>
        </p:nvSpPr>
        <p:spPr>
          <a:xfrm>
            <a:off x="457200" y="1412875"/>
            <a:ext cx="8229600" cy="4525963"/>
          </a:xfrm>
        </p:spPr>
        <p:txBody>
          <a:bodyPr/>
          <a:lstStyle/>
          <a:p>
            <a:pPr>
              <a:lnSpc>
                <a:spcPct val="80000"/>
              </a:lnSpc>
            </a:pPr>
            <a:r>
              <a:rPr lang="en-US" altLang="zh-TW" sz="2000">
                <a:solidFill>
                  <a:srgbClr val="FF0000"/>
                </a:solidFill>
              </a:rPr>
              <a:t>Heisenberg’s uncertainty principle:</a:t>
            </a:r>
          </a:p>
          <a:p>
            <a:pPr>
              <a:lnSpc>
                <a:spcPct val="80000"/>
              </a:lnSpc>
              <a:buFontTx/>
              <a:buNone/>
            </a:pPr>
            <a:r>
              <a:rPr lang="en-US" altLang="zh-TW" sz="2000"/>
              <a:t>     </a:t>
            </a:r>
            <a:r>
              <a:rPr lang="en-US" altLang="zh-TW" sz="2000">
                <a:solidFill>
                  <a:srgbClr val="0000FF"/>
                </a:solidFill>
              </a:rPr>
              <a:t>The position and momentum of a particle can not be </a:t>
            </a:r>
            <a:r>
              <a:rPr lang="en-US" altLang="zh-TW" sz="2000">
                <a:solidFill>
                  <a:srgbClr val="FF0000"/>
                </a:solidFill>
              </a:rPr>
              <a:t>simultaneously</a:t>
            </a:r>
            <a:r>
              <a:rPr lang="en-US" altLang="zh-TW" sz="2000">
                <a:solidFill>
                  <a:srgbClr val="0000FF"/>
                </a:solidFill>
              </a:rPr>
              <a:t> measured with unlimited accuracy</a:t>
            </a:r>
            <a:r>
              <a:rPr lang="en-US" altLang="zh-TW" sz="2000"/>
              <a:t>    </a:t>
            </a:r>
          </a:p>
          <a:p>
            <a:pPr>
              <a:lnSpc>
                <a:spcPct val="80000"/>
              </a:lnSpc>
              <a:buFontTx/>
              <a:buNone/>
            </a:pPr>
            <a:endParaRPr lang="en-US" altLang="zh-TW" sz="2000"/>
          </a:p>
          <a:p>
            <a:pPr>
              <a:lnSpc>
                <a:spcPct val="80000"/>
              </a:lnSpc>
              <a:buFontTx/>
              <a:buNone/>
            </a:pPr>
            <a:r>
              <a:rPr lang="en-US" altLang="zh-TW" sz="2000"/>
              <a:t> </a:t>
            </a:r>
          </a:p>
          <a:p>
            <a:pPr>
              <a:lnSpc>
                <a:spcPct val="80000"/>
              </a:lnSpc>
              <a:buFontTx/>
              <a:buNone/>
            </a:pPr>
            <a:endParaRPr lang="en-US" altLang="zh-TW" sz="2000"/>
          </a:p>
          <a:p>
            <a:pPr>
              <a:lnSpc>
                <a:spcPct val="80000"/>
              </a:lnSpc>
            </a:pPr>
            <a:r>
              <a:rPr lang="en-US" altLang="zh-TW" sz="2000"/>
              <a:t>In classical mechanics, the equations of motion of a system with given forces can be solved to give us the position and momentum of a particle at all values of the time, as long as the initial (t=0) precision position and momentum of the particle are known.</a:t>
            </a:r>
          </a:p>
          <a:p>
            <a:pPr>
              <a:lnSpc>
                <a:spcPct val="80000"/>
              </a:lnSpc>
            </a:pPr>
            <a:r>
              <a:rPr lang="en-US" altLang="zh-TW" sz="2000"/>
              <a:t>Measurement of position or momentum affect the system in limited or controllable level in classical physics. It is similar to the case that when </a:t>
            </a:r>
            <a:r>
              <a:rPr lang="en-US" altLang="zh-TW" sz="2000" i="1">
                <a:latin typeface="Times New Roman" pitchFamily="18" charset="0"/>
                <a:cs typeface="Times New Roman" pitchFamily="18" charset="0"/>
              </a:rPr>
              <a:t>v/c</a:t>
            </a:r>
            <a:r>
              <a:rPr lang="en-US" altLang="zh-TW" sz="2000"/>
              <a:t> is small, relativity is not important.</a:t>
            </a:r>
          </a:p>
          <a:p>
            <a:pPr>
              <a:lnSpc>
                <a:spcPct val="80000"/>
              </a:lnSpc>
            </a:pPr>
            <a:r>
              <a:rPr lang="en-US" altLang="zh-TW" sz="2000"/>
              <a:t>The minimum energy of a photon is </a:t>
            </a:r>
            <a:r>
              <a:rPr lang="en-US" altLang="zh-TW" sz="2000" i="1">
                <a:latin typeface="Times New Roman" pitchFamily="18" charset="0"/>
                <a:cs typeface="Times New Roman" pitchFamily="18" charset="0"/>
              </a:rPr>
              <a:t>hv</a:t>
            </a:r>
            <a:r>
              <a:rPr lang="en-US" altLang="zh-TW" sz="2000"/>
              <a:t>, and its momentum is </a:t>
            </a:r>
            <a:r>
              <a:rPr lang="en-US" altLang="zh-TW" sz="2000" i="1">
                <a:latin typeface="Times New Roman" pitchFamily="18" charset="0"/>
                <a:cs typeface="Times New Roman" pitchFamily="18" charset="0"/>
              </a:rPr>
              <a:t>hc/v</a:t>
            </a:r>
            <a:r>
              <a:rPr lang="en-US" altLang="zh-TW" sz="2000"/>
              <a:t>. It is the </a:t>
            </a:r>
            <a:r>
              <a:rPr lang="en-US" altLang="zh-TW" sz="2000">
                <a:solidFill>
                  <a:srgbClr val="0000FF"/>
                </a:solidFill>
              </a:rPr>
              <a:t>Planck’s constant </a:t>
            </a:r>
            <a:r>
              <a:rPr lang="en-US" altLang="zh-TW" sz="2000" i="1">
                <a:solidFill>
                  <a:srgbClr val="0000FF"/>
                </a:solidFill>
                <a:latin typeface="Times New Roman" pitchFamily="18" charset="0"/>
                <a:cs typeface="Times New Roman" pitchFamily="18" charset="0"/>
              </a:rPr>
              <a:t>h</a:t>
            </a:r>
            <a:r>
              <a:rPr lang="en-US" altLang="zh-TW" sz="2000"/>
              <a:t> that makes the initial condition can not be measured accurately.</a:t>
            </a:r>
          </a:p>
        </p:txBody>
      </p:sp>
      <p:graphicFrame>
        <p:nvGraphicFramePr>
          <p:cNvPr id="122884" name="Object 4"/>
          <p:cNvGraphicFramePr>
            <a:graphicFrameLocks noChangeAspect="1"/>
          </p:cNvGraphicFramePr>
          <p:nvPr>
            <p:ph sz="half" idx="4294967295"/>
          </p:nvPr>
        </p:nvGraphicFramePr>
        <p:xfrm>
          <a:off x="1493838" y="2371725"/>
          <a:ext cx="3509962" cy="754063"/>
        </p:xfrm>
        <a:graphic>
          <a:graphicData uri="http://schemas.openxmlformats.org/presentationml/2006/ole">
            <p:oleObj spid="_x0000_s122884" name="方程式" r:id="rId3" imgW="1828800" imgH="39348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mso6619E"/>
          <p:cNvPicPr>
            <a:picLocks noChangeAspect="1" noChangeArrowheads="1"/>
          </p:cNvPicPr>
          <p:nvPr/>
        </p:nvPicPr>
        <p:blipFill>
          <a:blip r:embed="rId3" cstate="print"/>
          <a:srcRect l="21671" t="12775" r="30272" b="20078"/>
          <a:stretch>
            <a:fillRect/>
          </a:stretch>
        </p:blipFill>
        <p:spPr bwMode="auto">
          <a:xfrm>
            <a:off x="539750" y="620713"/>
            <a:ext cx="3503613" cy="6003925"/>
          </a:xfrm>
          <a:prstGeom prst="rect">
            <a:avLst/>
          </a:prstGeom>
          <a:noFill/>
        </p:spPr>
      </p:pic>
      <p:graphicFrame>
        <p:nvGraphicFramePr>
          <p:cNvPr id="51205" name="Object 5"/>
          <p:cNvGraphicFramePr>
            <a:graphicFrameLocks noChangeAspect="1"/>
          </p:cNvGraphicFramePr>
          <p:nvPr/>
        </p:nvGraphicFramePr>
        <p:xfrm>
          <a:off x="4922838" y="2138363"/>
          <a:ext cx="3444875" cy="3422650"/>
        </p:xfrm>
        <a:graphic>
          <a:graphicData uri="http://schemas.openxmlformats.org/presentationml/2006/ole">
            <p:oleObj spid="_x0000_s51205" name="方程式" r:id="rId4" imgW="1866600" imgH="1854000" progId="Equation.3">
              <p:embed/>
            </p:oleObj>
          </a:graphicData>
        </a:graphic>
      </p:graphicFrame>
      <p:sp>
        <p:nvSpPr>
          <p:cNvPr id="51206" name="Text Box 6"/>
          <p:cNvSpPr txBox="1">
            <a:spLocks noChangeArrowheads="1"/>
          </p:cNvSpPr>
          <p:nvPr/>
        </p:nvSpPr>
        <p:spPr bwMode="auto">
          <a:xfrm>
            <a:off x="4859338" y="908050"/>
            <a:ext cx="3521075" cy="822325"/>
          </a:xfrm>
          <a:prstGeom prst="rect">
            <a:avLst/>
          </a:prstGeom>
          <a:noFill/>
          <a:ln w="9525">
            <a:noFill/>
            <a:miter lim="800000"/>
            <a:headEnd/>
            <a:tailEnd/>
          </a:ln>
          <a:effectLst/>
        </p:spPr>
        <p:txBody>
          <a:bodyPr>
            <a:spAutoFit/>
          </a:bodyPr>
          <a:lstStyle/>
          <a:p>
            <a:r>
              <a:rPr lang="en-US" altLang="zh-TW" sz="2400" b="1">
                <a:solidFill>
                  <a:srgbClr val="0000FF"/>
                </a:solidFill>
              </a:rPr>
              <a:t>Bohr’s microscope </a:t>
            </a:r>
          </a:p>
          <a:p>
            <a:r>
              <a:rPr lang="en-US" altLang="zh-TW" sz="2400" b="1">
                <a:solidFill>
                  <a:srgbClr val="0000FF"/>
                </a:solidFill>
              </a:rPr>
              <a:t>thought experiment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485775"/>
            <a:ext cx="8229600" cy="1143000"/>
          </a:xfrm>
        </p:spPr>
        <p:txBody>
          <a:bodyPr/>
          <a:lstStyle/>
          <a:p>
            <a:r>
              <a:rPr lang="en-US" altLang="zh-TW" sz="3600">
                <a:solidFill>
                  <a:srgbClr val="0000FF"/>
                </a:solidFill>
              </a:rPr>
              <a:t>Consequences of the </a:t>
            </a:r>
            <a:br>
              <a:rPr lang="en-US" altLang="zh-TW" sz="3600">
                <a:solidFill>
                  <a:srgbClr val="0000FF"/>
                </a:solidFill>
              </a:rPr>
            </a:br>
            <a:r>
              <a:rPr lang="en-US" altLang="zh-TW" sz="3600">
                <a:solidFill>
                  <a:srgbClr val="0000FF"/>
                </a:solidFill>
              </a:rPr>
              <a:t>Uncertainty Principle</a:t>
            </a:r>
          </a:p>
        </p:txBody>
      </p:sp>
      <p:sp>
        <p:nvSpPr>
          <p:cNvPr id="123907" name="Rectangle 3"/>
          <p:cNvSpPr>
            <a:spLocks noGrp="1" noChangeArrowheads="1"/>
          </p:cNvSpPr>
          <p:nvPr>
            <p:ph type="body" idx="1"/>
          </p:nvPr>
        </p:nvSpPr>
        <p:spPr>
          <a:xfrm>
            <a:off x="457200" y="1855788"/>
            <a:ext cx="8362950" cy="4525962"/>
          </a:xfrm>
        </p:spPr>
        <p:txBody>
          <a:bodyPr/>
          <a:lstStyle/>
          <a:p>
            <a:pPr>
              <a:lnSpc>
                <a:spcPct val="90000"/>
              </a:lnSpc>
            </a:pPr>
            <a:r>
              <a:rPr lang="en-US" altLang="zh-TW" sz="2400">
                <a:solidFill>
                  <a:srgbClr val="0000FF"/>
                </a:solidFill>
              </a:rPr>
              <a:t>If we try experimentally to determined whether radiation is a wave or a particle, we find that an experiment which forces radiation to reveal its wave character strongly suppresses its particle character.</a:t>
            </a:r>
          </a:p>
          <a:p>
            <a:pPr>
              <a:lnSpc>
                <a:spcPct val="90000"/>
              </a:lnSpc>
            </a:pPr>
            <a:r>
              <a:rPr lang="en-US" altLang="zh-TW" sz="2400">
                <a:solidFill>
                  <a:srgbClr val="FF0000"/>
                </a:solidFill>
              </a:rPr>
              <a:t>Wave-particle duality</a:t>
            </a:r>
            <a:r>
              <a:rPr lang="en-US" altLang="zh-TW" sz="2400"/>
              <a:t> </a:t>
            </a:r>
            <a:r>
              <a:rPr lang="en-US" altLang="zh-TW" sz="2400">
                <a:solidFill>
                  <a:srgbClr val="0000FF"/>
                </a:solidFill>
              </a:rPr>
              <a:t>is complementary, not contradictory.</a:t>
            </a:r>
          </a:p>
          <a:p>
            <a:pPr>
              <a:lnSpc>
                <a:spcPct val="90000"/>
              </a:lnSpc>
            </a:pPr>
            <a:r>
              <a:rPr lang="en-US" altLang="zh-TW" sz="2400"/>
              <a:t>Examples: Bohr’s microscope &amp; electron in a well.</a:t>
            </a:r>
          </a:p>
          <a:p>
            <a:pPr>
              <a:lnSpc>
                <a:spcPct val="90000"/>
              </a:lnSpc>
            </a:pPr>
            <a:r>
              <a:rPr lang="en-US" altLang="zh-TW" sz="2400">
                <a:solidFill>
                  <a:srgbClr val="009900"/>
                </a:solidFill>
              </a:rPr>
              <a:t>uncertainty </a:t>
            </a:r>
            <a:r>
              <a:rPr lang="en-US" altLang="zh-TW" sz="2400">
                <a:solidFill>
                  <a:srgbClr val="009900"/>
                </a:solidFill>
                <a:sym typeface="Wingdings" pitchFamily="2" charset="2"/>
              </a:rPr>
              <a:t> prediction  probability</a:t>
            </a:r>
          </a:p>
          <a:p>
            <a:pPr>
              <a:lnSpc>
                <a:spcPct val="90000"/>
              </a:lnSpc>
            </a:pPr>
            <a:r>
              <a:rPr lang="en-US" altLang="zh-TW" sz="2400">
                <a:sym typeface="Wingdings" pitchFamily="2" charset="2"/>
              </a:rPr>
              <a:t>The future can not be predicted precisely because the present state is not known exactly (according to the Uncertainty Principle). But the statistic behavior can be predicted by using wave function.</a:t>
            </a:r>
          </a:p>
          <a:p>
            <a:pPr>
              <a:lnSpc>
                <a:spcPct val="90000"/>
              </a:lnSpc>
            </a:pPr>
            <a:endParaRPr lang="en-US" altLang="zh-TW"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341313"/>
            <a:ext cx="8229600" cy="1143000"/>
          </a:xfrm>
        </p:spPr>
        <p:txBody>
          <a:bodyPr/>
          <a:lstStyle/>
          <a:p>
            <a:r>
              <a:rPr lang="en-US" altLang="zh-TW">
                <a:solidFill>
                  <a:srgbClr val="0000FF"/>
                </a:solidFill>
              </a:rPr>
              <a:t>The Uncertainty Principle</a:t>
            </a:r>
          </a:p>
        </p:txBody>
      </p:sp>
      <p:sp>
        <p:nvSpPr>
          <p:cNvPr id="63491" name="Rectangle 3"/>
          <p:cNvSpPr>
            <a:spLocks noGrp="1" noChangeArrowheads="1"/>
          </p:cNvSpPr>
          <p:nvPr>
            <p:ph type="body" idx="1"/>
          </p:nvPr>
        </p:nvSpPr>
        <p:spPr/>
        <p:txBody>
          <a:bodyPr/>
          <a:lstStyle/>
          <a:p>
            <a:pPr>
              <a:lnSpc>
                <a:spcPct val="90000"/>
              </a:lnSpc>
            </a:pPr>
            <a:r>
              <a:rPr lang="en-US" altLang="zh-TW" sz="2800">
                <a:solidFill>
                  <a:srgbClr val="FF0000"/>
                </a:solidFill>
              </a:rPr>
              <a:t>To use time, space, and deterministic relationship to precisely describe the fundamental processes in an atom is impossible.</a:t>
            </a:r>
          </a:p>
          <a:p>
            <a:pPr>
              <a:lnSpc>
                <a:spcPct val="90000"/>
              </a:lnSpc>
            </a:pPr>
            <a:r>
              <a:rPr lang="en-US" altLang="zh-TW" sz="2800">
                <a:solidFill>
                  <a:srgbClr val="FF0000"/>
                </a:solidFill>
              </a:rPr>
              <a:t>The experimental result of a single atomic particle can not be anticipated. Only the probability of all possible results can be predicted.</a:t>
            </a:r>
          </a:p>
          <a:p>
            <a:pPr>
              <a:lnSpc>
                <a:spcPct val="90000"/>
              </a:lnSpc>
            </a:pPr>
            <a:r>
              <a:rPr lang="en-US" altLang="zh-TW" sz="2800">
                <a:solidFill>
                  <a:srgbClr val="FF0000"/>
                </a:solidFill>
              </a:rPr>
              <a:t>If the same experiment is repeated on identical systems for many times, the statistic results can be precisely predicted.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ChangeArrowheads="1"/>
          </p:cNvSpPr>
          <p:nvPr/>
        </p:nvSpPr>
        <p:spPr bwMode="auto">
          <a:xfrm>
            <a:off x="755650" y="1490663"/>
            <a:ext cx="7297738" cy="3378200"/>
          </a:xfrm>
          <a:prstGeom prst="rect">
            <a:avLst/>
          </a:prstGeom>
          <a:noFill/>
          <a:ln w="9525">
            <a:noFill/>
            <a:miter lim="800000"/>
            <a:headEnd/>
            <a:tailEnd/>
          </a:ln>
          <a:effectLst/>
        </p:spPr>
        <p:txBody>
          <a:bodyPr anchor="ctr">
            <a:spAutoFit/>
          </a:bodyPr>
          <a:lstStyle/>
          <a:p>
            <a:r>
              <a:rPr lang="zh-TW" altLang="en-US" sz="2400"/>
              <a:t>海森堡引申說：“自然科學並非簡單地描述和解釋大自然</a:t>
            </a:r>
            <a:r>
              <a:rPr lang="en-US" altLang="zh-TW" sz="2400"/>
              <a:t>﹔</a:t>
            </a:r>
            <a:r>
              <a:rPr lang="zh-TW" altLang="en-US" sz="2400"/>
              <a:t>它是大自然和我們自身相互作用的一部分。”“我們所觀察到的並非大自然本身，而是我們的探究方法所揭示的大自然。”這是在闡明觀察方法會對觀察結果產生影響，即我們所獲得的觀察結果與採用的觀察方法有關，這並不是在否定觀察結果的客觀性。不同的觀察者採用相同的觀察方法，仍然應該得到相同的結果，而不是各不相同。</a:t>
            </a:r>
            <a:br>
              <a:rPr lang="zh-TW" altLang="en-US" sz="2400"/>
            </a:br>
            <a:endParaRPr lang="zh-TW" altLang="en-US"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41313"/>
            <a:ext cx="8229600" cy="1143000"/>
          </a:xfrm>
        </p:spPr>
        <p:txBody>
          <a:bodyPr/>
          <a:lstStyle/>
          <a:p>
            <a:r>
              <a:rPr lang="en-US" altLang="zh-TW">
                <a:solidFill>
                  <a:srgbClr val="0000FF"/>
                </a:solidFill>
              </a:rPr>
              <a:t>Wave-Particle Duality</a:t>
            </a:r>
          </a:p>
        </p:txBody>
      </p:sp>
      <p:sp>
        <p:nvSpPr>
          <p:cNvPr id="73731" name="Rectangle 3"/>
          <p:cNvSpPr>
            <a:spLocks noGrp="1" noChangeArrowheads="1"/>
          </p:cNvSpPr>
          <p:nvPr>
            <p:ph type="body" idx="1"/>
          </p:nvPr>
        </p:nvSpPr>
        <p:spPr/>
        <p:txBody>
          <a:bodyPr/>
          <a:lstStyle/>
          <a:p>
            <a:pPr>
              <a:lnSpc>
                <a:spcPct val="90000"/>
              </a:lnSpc>
            </a:pPr>
            <a:r>
              <a:rPr lang="en-US" altLang="zh-TW">
                <a:solidFill>
                  <a:srgbClr val="FF0000"/>
                </a:solidFill>
              </a:rPr>
              <a:t>All phenomena (electrons, atoms, light, sound) have both particle and wave characteristics.</a:t>
            </a:r>
          </a:p>
          <a:p>
            <a:pPr>
              <a:lnSpc>
                <a:spcPct val="90000"/>
              </a:lnSpc>
            </a:pPr>
            <a:r>
              <a:rPr lang="en-US" altLang="zh-TW">
                <a:solidFill>
                  <a:srgbClr val="0000FF"/>
                </a:solidFill>
              </a:rPr>
              <a:t>The observations of matter and radiation are described in terms of the particle aspects.</a:t>
            </a:r>
            <a:r>
              <a:rPr lang="en-US" altLang="zh-TW"/>
              <a:t> </a:t>
            </a:r>
          </a:p>
          <a:p>
            <a:pPr>
              <a:lnSpc>
                <a:spcPct val="90000"/>
              </a:lnSpc>
            </a:pPr>
            <a:r>
              <a:rPr lang="en-US" altLang="zh-TW">
                <a:solidFill>
                  <a:srgbClr val="0000FF"/>
                </a:solidFill>
              </a:rPr>
              <a:t>The prediction about what may be observed are described in terms of the wave aspects.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zh-TW" sz="3600">
                <a:solidFill>
                  <a:srgbClr val="0000FF"/>
                </a:solidFill>
              </a:rPr>
              <a:t>Minimum Energy of a Particle in a Box</a:t>
            </a:r>
          </a:p>
        </p:txBody>
      </p:sp>
      <p:graphicFrame>
        <p:nvGraphicFramePr>
          <p:cNvPr id="56324" name="Object 4"/>
          <p:cNvGraphicFramePr>
            <a:graphicFrameLocks noChangeAspect="1"/>
          </p:cNvGraphicFramePr>
          <p:nvPr>
            <p:ph sz="half" idx="1"/>
          </p:nvPr>
        </p:nvGraphicFramePr>
        <p:xfrm>
          <a:off x="755650" y="1484313"/>
          <a:ext cx="4792663" cy="4940300"/>
        </p:xfrm>
        <a:graphic>
          <a:graphicData uri="http://schemas.openxmlformats.org/presentationml/2006/ole">
            <p:oleObj spid="_x0000_s56324" name="方程式" r:id="rId3" imgW="2882880" imgH="2971800" progId="Equation.3">
              <p:embed/>
            </p:oleObj>
          </a:graphicData>
        </a:graphic>
      </p:graphicFrame>
      <p:pic>
        <p:nvPicPr>
          <p:cNvPr id="56326" name="Picture 6"/>
          <p:cNvPicPr>
            <a:picLocks noChangeAspect="1" noChangeArrowheads="1"/>
          </p:cNvPicPr>
          <p:nvPr>
            <p:ph sz="half" idx="2"/>
          </p:nvPr>
        </p:nvPicPr>
        <p:blipFill>
          <a:blip r:embed="rId4" cstate="print"/>
          <a:srcRect/>
          <a:stretch>
            <a:fillRect/>
          </a:stretch>
        </p:blipFill>
        <p:spPr>
          <a:xfrm>
            <a:off x="5865813" y="2276475"/>
            <a:ext cx="2711450" cy="3168650"/>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468313" y="1484313"/>
            <a:ext cx="8340725" cy="4044950"/>
            <a:chOff x="12" y="744"/>
            <a:chExt cx="5718" cy="2766"/>
          </a:xfrm>
        </p:grpSpPr>
        <p:pic>
          <p:nvPicPr>
            <p:cNvPr id="9219" name="Picture 3" descr="P12-fig2"/>
            <p:cNvPicPr>
              <a:picLocks noChangeAspect="1" noChangeArrowheads="1"/>
            </p:cNvPicPr>
            <p:nvPr/>
          </p:nvPicPr>
          <p:blipFill>
            <a:blip r:embed="rId2" cstate="print"/>
            <a:srcRect l="7375" r="16933" b="55238"/>
            <a:stretch>
              <a:fillRect/>
            </a:stretch>
          </p:blipFill>
          <p:spPr bwMode="auto">
            <a:xfrm>
              <a:off x="12" y="751"/>
              <a:ext cx="2667" cy="2538"/>
            </a:xfrm>
            <a:prstGeom prst="rect">
              <a:avLst/>
            </a:prstGeom>
            <a:noFill/>
          </p:spPr>
        </p:pic>
        <p:pic>
          <p:nvPicPr>
            <p:cNvPr id="9220" name="Picture 4" descr="P12-fig2"/>
            <p:cNvPicPr>
              <a:picLocks noChangeAspect="1" noChangeArrowheads="1"/>
            </p:cNvPicPr>
            <p:nvPr/>
          </p:nvPicPr>
          <p:blipFill>
            <a:blip r:embed="rId2" cstate="print"/>
            <a:srcRect t="44913"/>
            <a:stretch>
              <a:fillRect/>
            </a:stretch>
          </p:blipFill>
          <p:spPr bwMode="auto">
            <a:xfrm>
              <a:off x="2608" y="744"/>
              <a:ext cx="3122" cy="2766"/>
            </a:xfrm>
            <a:prstGeom prst="rect">
              <a:avLst/>
            </a:prstGeom>
            <a:noFill/>
          </p:spPr>
        </p:pic>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zh-TW">
                <a:solidFill>
                  <a:srgbClr val="0000FF"/>
                </a:solidFill>
              </a:rPr>
              <a:t>Size of the Hydrogen Atom</a:t>
            </a:r>
          </a:p>
        </p:txBody>
      </p:sp>
      <p:graphicFrame>
        <p:nvGraphicFramePr>
          <p:cNvPr id="57348" name="Object 4"/>
          <p:cNvGraphicFramePr>
            <a:graphicFrameLocks noChangeAspect="1"/>
          </p:cNvGraphicFramePr>
          <p:nvPr>
            <p:ph idx="1"/>
          </p:nvPr>
        </p:nvGraphicFramePr>
        <p:xfrm>
          <a:off x="1042988" y="1557338"/>
          <a:ext cx="7416800" cy="4879975"/>
        </p:xfrm>
        <a:graphic>
          <a:graphicData uri="http://schemas.openxmlformats.org/presentationml/2006/ole">
            <p:oleObj spid="_x0000_s57348" name="方程式" r:id="rId3" imgW="4419360" imgH="2908080" progId="Equation.3">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14338"/>
            <a:ext cx="8229600" cy="1143000"/>
          </a:xfrm>
        </p:spPr>
        <p:txBody>
          <a:bodyPr/>
          <a:lstStyle/>
          <a:p>
            <a:r>
              <a:rPr lang="en-US" altLang="zh-TW">
                <a:solidFill>
                  <a:srgbClr val="0000FF"/>
                </a:solidFill>
              </a:rPr>
              <a:t>Widths of Spectral Lines</a:t>
            </a:r>
          </a:p>
        </p:txBody>
      </p:sp>
      <p:graphicFrame>
        <p:nvGraphicFramePr>
          <p:cNvPr id="58372" name="Object 4"/>
          <p:cNvGraphicFramePr>
            <a:graphicFrameLocks noChangeAspect="1"/>
          </p:cNvGraphicFramePr>
          <p:nvPr>
            <p:ph sz="half" idx="1"/>
          </p:nvPr>
        </p:nvGraphicFramePr>
        <p:xfrm>
          <a:off x="827088" y="1363663"/>
          <a:ext cx="7705725" cy="5362575"/>
        </p:xfrm>
        <a:graphic>
          <a:graphicData uri="http://schemas.openxmlformats.org/presentationml/2006/ole">
            <p:oleObj spid="_x0000_s58372" name="方程式" r:id="rId3" imgW="5346360" imgH="3720960" progId="Equation.3">
              <p:embed/>
            </p:oleObj>
          </a:graphicData>
        </a:graphic>
      </p:graphicFrame>
      <p:sp>
        <p:nvSpPr>
          <p:cNvPr id="58376" name="AutoShape 8"/>
          <p:cNvSpPr>
            <a:spLocks noChangeArrowheads="1"/>
          </p:cNvSpPr>
          <p:nvPr/>
        </p:nvSpPr>
        <p:spPr bwMode="auto">
          <a:xfrm>
            <a:off x="8675688" y="0"/>
            <a:ext cx="468312" cy="476250"/>
          </a:xfrm>
          <a:prstGeom prst="star5">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14-fig2"/>
          <p:cNvPicPr>
            <a:picLocks noChangeAspect="1" noChangeArrowheads="1"/>
          </p:cNvPicPr>
          <p:nvPr/>
        </p:nvPicPr>
        <p:blipFill>
          <a:blip r:embed="rId2" cstate="print"/>
          <a:srcRect/>
          <a:stretch>
            <a:fillRect/>
          </a:stretch>
        </p:blipFill>
        <p:spPr bwMode="auto">
          <a:xfrm>
            <a:off x="1763713" y="1412875"/>
            <a:ext cx="5688012" cy="5132388"/>
          </a:xfrm>
          <a:prstGeom prst="rect">
            <a:avLst/>
          </a:prstGeom>
          <a:noFill/>
        </p:spPr>
      </p:pic>
      <p:sp>
        <p:nvSpPr>
          <p:cNvPr id="11267" name="Rectangle 3"/>
          <p:cNvSpPr>
            <a:spLocks noGrp="1" noChangeArrowheads="1"/>
          </p:cNvSpPr>
          <p:nvPr>
            <p:ph type="title"/>
          </p:nvPr>
        </p:nvSpPr>
        <p:spPr/>
        <p:txBody>
          <a:bodyPr/>
          <a:lstStyle/>
          <a:p>
            <a:r>
              <a:rPr lang="en-US" altLang="zh-TW">
                <a:solidFill>
                  <a:srgbClr val="0000FF"/>
                </a:solidFill>
              </a:rPr>
              <a:t>Variation of </a:t>
            </a:r>
            <a:r>
              <a:rPr lang="el-GR" altLang="zh-TW" i="1">
                <a:solidFill>
                  <a:srgbClr val="0000FF"/>
                </a:solidFill>
                <a:cs typeface="Arial" charset="0"/>
              </a:rPr>
              <a:t>Ψ</a:t>
            </a:r>
            <a:r>
              <a:rPr lang="en-US" altLang="zh-TW">
                <a:solidFill>
                  <a:srgbClr val="0000FF"/>
                </a:solidFill>
              </a:rPr>
              <a:t> with x and t</a:t>
            </a:r>
          </a:p>
        </p:txBody>
      </p:sp>
      <p:sp>
        <p:nvSpPr>
          <p:cNvPr id="11268" name="Text Box 4"/>
          <p:cNvSpPr txBox="1">
            <a:spLocks noChangeArrowheads="1"/>
          </p:cNvSpPr>
          <p:nvPr/>
        </p:nvSpPr>
        <p:spPr bwMode="auto">
          <a:xfrm>
            <a:off x="7359650" y="1865313"/>
            <a:ext cx="1771650" cy="3113087"/>
          </a:xfrm>
          <a:prstGeom prst="rect">
            <a:avLst/>
          </a:prstGeom>
          <a:noFill/>
          <a:ln w="9525">
            <a:noFill/>
            <a:miter lim="800000"/>
            <a:headEnd/>
            <a:tailEnd/>
          </a:ln>
          <a:effectLst/>
        </p:spPr>
        <p:txBody>
          <a:bodyPr wrap="none">
            <a:spAutoFit/>
          </a:bodyPr>
          <a:lstStyle/>
          <a:p>
            <a:r>
              <a:rPr lang="en-US" altLang="zh-TW">
                <a:solidFill>
                  <a:srgbClr val="0000FF"/>
                </a:solidFill>
              </a:rPr>
              <a:t>Photo taking</a:t>
            </a:r>
          </a:p>
          <a:p>
            <a:r>
              <a:rPr lang="en-US" altLang="zh-TW">
                <a:solidFill>
                  <a:srgbClr val="0000FF"/>
                </a:solidFill>
              </a:rPr>
              <a:t>Frozen time</a:t>
            </a:r>
          </a:p>
          <a:p>
            <a:endParaRPr lang="en-US" altLang="zh-TW">
              <a:solidFill>
                <a:srgbClr val="0000FF"/>
              </a:solidFill>
            </a:endParaRPr>
          </a:p>
          <a:p>
            <a:endParaRPr lang="en-US" altLang="zh-TW">
              <a:solidFill>
                <a:srgbClr val="0000FF"/>
              </a:solidFill>
            </a:endParaRPr>
          </a:p>
          <a:p>
            <a:endParaRPr lang="en-US" altLang="zh-TW">
              <a:solidFill>
                <a:srgbClr val="0000FF"/>
              </a:solidFill>
            </a:endParaRPr>
          </a:p>
          <a:p>
            <a:endParaRPr lang="en-US" altLang="zh-TW">
              <a:solidFill>
                <a:srgbClr val="0000FF"/>
              </a:solidFill>
            </a:endParaRPr>
          </a:p>
          <a:p>
            <a:endParaRPr lang="en-US" altLang="zh-TW">
              <a:solidFill>
                <a:srgbClr val="0000FF"/>
              </a:solidFill>
            </a:endParaRPr>
          </a:p>
          <a:p>
            <a:endParaRPr lang="en-US" altLang="zh-TW">
              <a:solidFill>
                <a:srgbClr val="0000FF"/>
              </a:solidFill>
            </a:endParaRPr>
          </a:p>
          <a:p>
            <a:endParaRPr lang="en-US" altLang="zh-TW">
              <a:solidFill>
                <a:srgbClr val="0000FF"/>
              </a:solidFill>
            </a:endParaRPr>
          </a:p>
          <a:p>
            <a:r>
              <a:rPr lang="en-US" altLang="zh-TW">
                <a:solidFill>
                  <a:srgbClr val="0000FF"/>
                </a:solidFill>
              </a:rPr>
              <a:t>Staring at focus</a:t>
            </a:r>
          </a:p>
          <a:p>
            <a:r>
              <a:rPr lang="en-US" altLang="zh-TW">
                <a:solidFill>
                  <a:srgbClr val="0000FF"/>
                </a:solidFill>
              </a:rPr>
              <a:t>Time flies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zh-TW">
                <a:solidFill>
                  <a:srgbClr val="0000FF"/>
                </a:solidFill>
              </a:rPr>
              <a:t>The de Broglie Hypothesis</a:t>
            </a:r>
          </a:p>
        </p:txBody>
      </p:sp>
      <p:graphicFrame>
        <p:nvGraphicFramePr>
          <p:cNvPr id="87044" name="Object 4"/>
          <p:cNvGraphicFramePr>
            <a:graphicFrameLocks noChangeAspect="1"/>
          </p:cNvGraphicFramePr>
          <p:nvPr>
            <p:ph sz="half" idx="2"/>
          </p:nvPr>
        </p:nvGraphicFramePr>
        <p:xfrm>
          <a:off x="3995738" y="1628775"/>
          <a:ext cx="4573587" cy="4941888"/>
        </p:xfrm>
        <a:graphic>
          <a:graphicData uri="http://schemas.openxmlformats.org/presentationml/2006/ole">
            <p:oleObj spid="_x0000_s87044" name="方程式" r:id="rId3" imgW="2209680" imgH="2387520" progId="Equation.3">
              <p:embed/>
            </p:oleObj>
          </a:graphicData>
        </a:graphic>
      </p:graphicFrame>
      <p:pic>
        <p:nvPicPr>
          <p:cNvPr id="87047" name="Picture 7"/>
          <p:cNvPicPr>
            <a:picLocks noChangeAspect="1" noChangeArrowheads="1"/>
          </p:cNvPicPr>
          <p:nvPr>
            <p:ph sz="half" idx="1"/>
          </p:nvPr>
        </p:nvPicPr>
        <p:blipFill>
          <a:blip r:embed="rId4" cstate="print"/>
          <a:srcRect/>
          <a:stretch>
            <a:fillRect/>
          </a:stretch>
        </p:blipFill>
        <p:spPr>
          <a:xfrm>
            <a:off x="755650" y="2565400"/>
            <a:ext cx="2736850" cy="2714625"/>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4213225" y="5876925"/>
            <a:ext cx="3887788" cy="647700"/>
          </a:xfrm>
          <a:prstGeom prst="rect">
            <a:avLst/>
          </a:prstGeom>
          <a:solidFill>
            <a:srgbClr val="FFFF99"/>
          </a:solidFill>
          <a:ln w="9525">
            <a:solidFill>
              <a:srgbClr val="FF0000"/>
            </a:solidFill>
            <a:miter lim="800000"/>
            <a:headEnd/>
            <a:tailEnd/>
          </a:ln>
          <a:effectLst/>
        </p:spPr>
        <p:txBody>
          <a:bodyPr wrap="none" anchor="ctr"/>
          <a:lstStyle/>
          <a:p>
            <a:endParaRPr lang="zh-TW" altLang="en-US"/>
          </a:p>
        </p:txBody>
      </p:sp>
      <p:graphicFrame>
        <p:nvGraphicFramePr>
          <p:cNvPr id="2054" name="Object 6"/>
          <p:cNvGraphicFramePr>
            <a:graphicFrameLocks noChangeAspect="1"/>
          </p:cNvGraphicFramePr>
          <p:nvPr/>
        </p:nvGraphicFramePr>
        <p:xfrm>
          <a:off x="755650" y="1196975"/>
          <a:ext cx="2865438" cy="4337050"/>
        </p:xfrm>
        <a:graphic>
          <a:graphicData uri="http://schemas.openxmlformats.org/presentationml/2006/ole">
            <p:oleObj spid="_x0000_s2054" name="方程式" r:id="rId3" imgW="1828800" imgH="2768400" progId="Equation.3">
              <p:embed/>
            </p:oleObj>
          </a:graphicData>
        </a:graphic>
      </p:graphicFrame>
      <p:pic>
        <p:nvPicPr>
          <p:cNvPr id="2055" name="Picture 7"/>
          <p:cNvPicPr>
            <a:picLocks noChangeAspect="1" noChangeArrowheads="1"/>
          </p:cNvPicPr>
          <p:nvPr/>
        </p:nvPicPr>
        <p:blipFill>
          <a:blip r:embed="rId4" cstate="print"/>
          <a:srcRect/>
          <a:stretch>
            <a:fillRect/>
          </a:stretch>
        </p:blipFill>
        <p:spPr bwMode="auto">
          <a:xfrm>
            <a:off x="4356100" y="512763"/>
            <a:ext cx="3600450" cy="2703512"/>
          </a:xfrm>
          <a:prstGeom prst="rect">
            <a:avLst/>
          </a:prstGeom>
          <a:noFill/>
        </p:spPr>
      </p:pic>
      <p:graphicFrame>
        <p:nvGraphicFramePr>
          <p:cNvPr id="2056" name="Object 8"/>
          <p:cNvGraphicFramePr>
            <a:graphicFrameLocks noChangeAspect="1"/>
          </p:cNvGraphicFramePr>
          <p:nvPr/>
        </p:nvGraphicFramePr>
        <p:xfrm>
          <a:off x="4284663" y="3429000"/>
          <a:ext cx="4248150" cy="3052763"/>
        </p:xfrm>
        <a:graphic>
          <a:graphicData uri="http://schemas.openxmlformats.org/presentationml/2006/ole">
            <p:oleObj spid="_x0000_s2056" name="方程式" r:id="rId5" imgW="2933640" imgH="2108160" progId="Equation.3">
              <p:embed/>
            </p:oleObj>
          </a:graphicData>
        </a:graphic>
      </p:graphicFrame>
      <p:graphicFrame>
        <p:nvGraphicFramePr>
          <p:cNvPr id="2057" name="Object 9"/>
          <p:cNvGraphicFramePr>
            <a:graphicFrameLocks noChangeAspect="1"/>
          </p:cNvGraphicFramePr>
          <p:nvPr/>
        </p:nvGraphicFramePr>
        <p:xfrm>
          <a:off x="7667625" y="1341438"/>
          <a:ext cx="1152525" cy="801687"/>
        </p:xfrm>
        <a:graphic>
          <a:graphicData uri="http://schemas.openxmlformats.org/presentationml/2006/ole">
            <p:oleObj spid="_x0000_s2057" name="方程式" r:id="rId6" imgW="583920" imgH="40608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P298-fig7"/>
          <p:cNvPicPr>
            <a:picLocks noChangeAspect="1" noChangeArrowheads="1"/>
          </p:cNvPicPr>
          <p:nvPr/>
        </p:nvPicPr>
        <p:blipFill>
          <a:blip r:embed="rId3" cstate="print"/>
          <a:srcRect/>
          <a:stretch>
            <a:fillRect/>
          </a:stretch>
        </p:blipFill>
        <p:spPr bwMode="auto">
          <a:xfrm>
            <a:off x="1066800" y="1528763"/>
            <a:ext cx="6781800" cy="4637087"/>
          </a:xfrm>
          <a:prstGeom prst="rect">
            <a:avLst/>
          </a:prstGeom>
          <a:noFill/>
        </p:spPr>
      </p:pic>
      <p:sp>
        <p:nvSpPr>
          <p:cNvPr id="78851" name="Text Box 3"/>
          <p:cNvSpPr txBox="1">
            <a:spLocks noChangeArrowheads="1"/>
          </p:cNvSpPr>
          <p:nvPr/>
        </p:nvSpPr>
        <p:spPr bwMode="auto">
          <a:xfrm>
            <a:off x="1403350" y="549275"/>
            <a:ext cx="2443163" cy="457200"/>
          </a:xfrm>
          <a:prstGeom prst="rect">
            <a:avLst/>
          </a:prstGeom>
          <a:noFill/>
          <a:ln w="9525">
            <a:noFill/>
            <a:miter lim="800000"/>
            <a:headEnd/>
            <a:tailEnd/>
          </a:ln>
          <a:effectLst/>
        </p:spPr>
        <p:txBody>
          <a:bodyPr wrap="none">
            <a:spAutoFit/>
          </a:bodyPr>
          <a:lstStyle/>
          <a:p>
            <a:r>
              <a:rPr lang="en-US" altLang="zh-TW" sz="2400">
                <a:latin typeface="Times New Roman" pitchFamily="18" charset="0"/>
              </a:rPr>
              <a:t>Normal dispersion</a:t>
            </a:r>
          </a:p>
        </p:txBody>
      </p:sp>
      <p:sp>
        <p:nvSpPr>
          <p:cNvPr id="78852" name="Text Box 4"/>
          <p:cNvSpPr txBox="1">
            <a:spLocks noChangeArrowheads="1"/>
          </p:cNvSpPr>
          <p:nvPr/>
        </p:nvSpPr>
        <p:spPr bwMode="auto">
          <a:xfrm>
            <a:off x="4787900" y="549275"/>
            <a:ext cx="2917825" cy="457200"/>
          </a:xfrm>
          <a:prstGeom prst="rect">
            <a:avLst/>
          </a:prstGeom>
          <a:noFill/>
          <a:ln w="9525">
            <a:noFill/>
            <a:miter lim="800000"/>
            <a:headEnd/>
            <a:tailEnd/>
          </a:ln>
          <a:effectLst/>
        </p:spPr>
        <p:txBody>
          <a:bodyPr wrap="none">
            <a:spAutoFit/>
          </a:bodyPr>
          <a:lstStyle/>
          <a:p>
            <a:r>
              <a:rPr lang="en-US" altLang="zh-TW" sz="2400">
                <a:latin typeface="Times New Roman" pitchFamily="18" charset="0"/>
              </a:rPr>
              <a:t>Anomalous dispersion</a:t>
            </a:r>
          </a:p>
        </p:txBody>
      </p:sp>
      <p:graphicFrame>
        <p:nvGraphicFramePr>
          <p:cNvPr id="78853" name="Object 5"/>
          <p:cNvGraphicFramePr>
            <a:graphicFrameLocks noChangeAspect="1"/>
          </p:cNvGraphicFramePr>
          <p:nvPr/>
        </p:nvGraphicFramePr>
        <p:xfrm>
          <a:off x="2124075" y="981075"/>
          <a:ext cx="4608513" cy="547688"/>
        </p:xfrm>
        <a:graphic>
          <a:graphicData uri="http://schemas.openxmlformats.org/presentationml/2006/ole">
            <p:oleObj spid="_x0000_s78853" name="方程式" r:id="rId4" imgW="2031840" imgH="241200" progId="Equation.3">
              <p:embed/>
            </p:oleObj>
          </a:graphicData>
        </a:graphic>
      </p:graphicFrame>
    </p:spTree>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TotalTime>
  <Words>884</Words>
  <Application>Microsoft Office PowerPoint</Application>
  <PresentationFormat>如螢幕大小 (4:3)</PresentationFormat>
  <Paragraphs>108</Paragraphs>
  <Slides>51</Slides>
  <Notes>0</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3</vt:i4>
      </vt:variant>
      <vt:variant>
        <vt:lpstr>投影片標題</vt:lpstr>
      </vt:variant>
      <vt:variant>
        <vt:i4>51</vt:i4>
      </vt:variant>
    </vt:vector>
  </HeadingPairs>
  <TitlesOfParts>
    <vt:vector size="62" baseType="lpstr">
      <vt:lpstr>Arial</vt:lpstr>
      <vt:lpstr>新細明體</vt:lpstr>
      <vt:lpstr>Times</vt:lpstr>
      <vt:lpstr>標楷體</vt:lpstr>
      <vt:lpstr>Wingdings</vt:lpstr>
      <vt:lpstr>Times New Roman</vt:lpstr>
      <vt:lpstr>Arial Unicode MS</vt:lpstr>
      <vt:lpstr>預設簡報設計</vt:lpstr>
      <vt:lpstr>Microsoft 方程式編輯器 3.0</vt:lpstr>
      <vt:lpstr>Microsoft Excel 圖表</vt:lpstr>
      <vt:lpstr>Microsoft Equation 3.0</vt:lpstr>
      <vt:lpstr>The Wavelike Properties  of Particles </vt:lpstr>
      <vt:lpstr>What is Wave?</vt:lpstr>
      <vt:lpstr>投影片 3</vt:lpstr>
      <vt:lpstr>投影片 4</vt:lpstr>
      <vt:lpstr>投影片 5</vt:lpstr>
      <vt:lpstr>Variation of Ψ with x and t</vt:lpstr>
      <vt:lpstr>The de Broglie Hypothesis</vt:lpstr>
      <vt:lpstr>投影片 8</vt:lpstr>
      <vt:lpstr>投影片 9</vt:lpstr>
      <vt:lpstr>Fourier Series</vt:lpstr>
      <vt:lpstr>Fourier Analysis of a Square Wave</vt:lpstr>
      <vt:lpstr>投影片 12</vt:lpstr>
      <vt:lpstr>投影片 13</vt:lpstr>
      <vt:lpstr>Frequency Spectra</vt:lpstr>
      <vt:lpstr>投影片 15</vt:lpstr>
      <vt:lpstr>Fourier Integral</vt:lpstr>
      <vt:lpstr>投影片 17</vt:lpstr>
      <vt:lpstr>投影片 18</vt:lpstr>
      <vt:lpstr>投影片 19</vt:lpstr>
      <vt:lpstr>Phase Velocity and Group Velocity</vt:lpstr>
      <vt:lpstr>Fourier Integral</vt:lpstr>
      <vt:lpstr>投影片 22</vt:lpstr>
      <vt:lpstr>The Davission-Germer Experiment</vt:lpstr>
      <vt:lpstr>Polar Plot of Scattering Amplitude</vt:lpstr>
      <vt:lpstr>投影片 25</vt:lpstr>
      <vt:lpstr>投影片 26</vt:lpstr>
      <vt:lpstr>投影片 27</vt:lpstr>
      <vt:lpstr>投影片 28</vt:lpstr>
      <vt:lpstr>投影片 29</vt:lpstr>
      <vt:lpstr>Principle of Superposition</vt:lpstr>
      <vt:lpstr>The Addition of Waves of  the Same Frequency</vt:lpstr>
      <vt:lpstr>投影片 32</vt:lpstr>
      <vt:lpstr>Superposition of Many Waves</vt:lpstr>
      <vt:lpstr>Phasor Addition</vt:lpstr>
      <vt:lpstr>投影片 35</vt:lpstr>
      <vt:lpstr>投影片 36</vt:lpstr>
      <vt:lpstr>Double Slit Experiment</vt:lpstr>
      <vt:lpstr>投影片 38</vt:lpstr>
      <vt:lpstr>投影片 39</vt:lpstr>
      <vt:lpstr>投影片 40</vt:lpstr>
      <vt:lpstr>投影片 41</vt:lpstr>
      <vt:lpstr>投影片 42</vt:lpstr>
      <vt:lpstr>The Uncertainty Principle</vt:lpstr>
      <vt:lpstr>投影片 44</vt:lpstr>
      <vt:lpstr>Consequences of the  Uncertainty Principle</vt:lpstr>
      <vt:lpstr>The Uncertainty Principle</vt:lpstr>
      <vt:lpstr>投影片 47</vt:lpstr>
      <vt:lpstr>Wave-Particle Duality</vt:lpstr>
      <vt:lpstr>Minimum Energy of a Particle in a Box</vt:lpstr>
      <vt:lpstr>Size of the Hydrogen Atom</vt:lpstr>
      <vt:lpstr>Widths of Spectral Lines</vt:lpstr>
    </vt:vector>
  </TitlesOfParts>
  <Company>SCINF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wave?</dc:title>
  <dc:creator>$$</dc:creator>
  <cp:lastModifiedBy>user</cp:lastModifiedBy>
  <cp:revision>99</cp:revision>
  <dcterms:created xsi:type="dcterms:W3CDTF">2005-04-14T01:54:39Z</dcterms:created>
  <dcterms:modified xsi:type="dcterms:W3CDTF">2013-11-29T00:52:52Z</dcterms:modified>
</cp:coreProperties>
</file>