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35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55" r:id="rId27"/>
    <p:sldId id="358" r:id="rId28"/>
    <p:sldId id="359" r:id="rId29"/>
    <p:sldId id="356" r:id="rId30"/>
  </p:sldIdLst>
  <p:sldSz cx="9144000" cy="6858000" type="screen4x3"/>
  <p:notesSz cx="6735763" cy="98694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E39F-241D-4312-AE66-6266EAB72B43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245F8-33D9-4514-B005-0D5864E46B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931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CBF1-2E28-4F5B-A55C-E0DFF485C43A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DFEB-4F65-49CF-AEDE-0C80F421E8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CBF1-2E28-4F5B-A55C-E0DFF485C43A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DFEB-4F65-49CF-AEDE-0C80F421E8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CBF1-2E28-4F5B-A55C-E0DFF485C43A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DFEB-4F65-49CF-AEDE-0C80F421E8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D63442-69ED-49FD-931A-C34ED472055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F06D4E-8E2E-41E6-B269-E31E957D516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D12AAA-DA81-43D1-B7D8-7A20EF8EE33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CBF1-2E28-4F5B-A55C-E0DFF485C43A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DFEB-4F65-49CF-AEDE-0C80F421E8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CBF1-2E28-4F5B-A55C-E0DFF485C43A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DFEB-4F65-49CF-AEDE-0C80F421E8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CBF1-2E28-4F5B-A55C-E0DFF485C43A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DFEB-4F65-49CF-AEDE-0C80F421E8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CBF1-2E28-4F5B-A55C-E0DFF485C43A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DFEB-4F65-49CF-AEDE-0C80F421E8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CBF1-2E28-4F5B-A55C-E0DFF485C43A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DFEB-4F65-49CF-AEDE-0C80F421E8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CBF1-2E28-4F5B-A55C-E0DFF485C43A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DFEB-4F65-49CF-AEDE-0C80F421E8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CBF1-2E28-4F5B-A55C-E0DFF485C43A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DFEB-4F65-49CF-AEDE-0C80F421E8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CBF1-2E28-4F5B-A55C-E0DFF485C43A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DFEB-4F65-49CF-AEDE-0C80F421E8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4CBF1-2E28-4F5B-A55C-E0DFF485C43A}" type="datetimeFigureOut">
              <a:rPr lang="zh-TW" altLang="en-US" smtClean="0"/>
              <a:pPr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4DFEB-4F65-49CF-AEDE-0C80F421E8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276475"/>
            <a:ext cx="7667625" cy="14398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latin typeface="Times New Roman" pitchFamily="18" charset="0"/>
                <a:ea typeface="新細明體" pitchFamily="18" charset="-120"/>
              </a:rPr>
              <a:t>Crystal and X-ray Diffraction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365625"/>
            <a:ext cx="7315200" cy="9350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TW" sz="2000" dirty="0" smtClean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rPr>
              <a:t>  Wei-Li Chen</a:t>
            </a:r>
          </a:p>
          <a:p>
            <a:pPr eaLnBrk="1" hangingPunct="1">
              <a:defRPr/>
            </a:pPr>
            <a:r>
              <a:rPr lang="en-US" altLang="zh-TW" sz="2000" dirty="0" smtClean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rPr>
              <a:t>2014/01/20</a:t>
            </a:r>
          </a:p>
          <a:p>
            <a:pPr eaLnBrk="1" hangingPunct="1">
              <a:defRPr/>
            </a:pPr>
            <a:endParaRPr lang="en-US" altLang="zh-TW" sz="2000" dirty="0" smtClean="0">
              <a:solidFill>
                <a:schemeClr val="tx1"/>
              </a:solidFill>
              <a:latin typeface="Times New Roman" pitchFamily="18" charset="0"/>
              <a:ea typeface="新細明體" pitchFamily="18" charset="-120"/>
            </a:endParaRPr>
          </a:p>
          <a:p>
            <a:pPr eaLnBrk="1" hangingPunct="1">
              <a:defRPr/>
            </a:pP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</a:rPr>
              <a:t>Department of Electronic Engineering</a:t>
            </a:r>
          </a:p>
          <a:p>
            <a:pPr eaLnBrk="1" hangingPunct="1">
              <a:defRPr/>
            </a:pP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</a:rPr>
              <a:t>National </a:t>
            </a:r>
            <a:r>
              <a:rPr lang="en-US" altLang="zh-TW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</a:rPr>
              <a:t>Changhua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</a:rPr>
              <a:t> University of Education</a:t>
            </a:r>
            <a:endParaRPr lang="en-US" altLang="zh-TW" sz="2000" dirty="0" smtClean="0">
              <a:solidFill>
                <a:schemeClr val="tx1"/>
              </a:solidFill>
              <a:latin typeface="Times New Roman" pitchFamily="18" charset="0"/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zh-TW" sz="2000" dirty="0" smtClean="0">
              <a:solidFill>
                <a:schemeClr val="tx1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68" name="文字方塊 3"/>
          <p:cNvSpPr txBox="1">
            <a:spLocks noChangeArrowheads="1"/>
          </p:cNvSpPr>
          <p:nvPr/>
        </p:nvSpPr>
        <p:spPr bwMode="auto">
          <a:xfrm>
            <a:off x="1998663" y="1089025"/>
            <a:ext cx="1163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/>
              <a:t>Part I</a:t>
            </a:r>
            <a:endParaRPr lang="zh-TW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E1BD-E3F1-4C75-B91B-F04B367410C4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/>
              <a:t>Lattice Parameters, Directions, and Planes in Crystal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Lattice parameters </a:t>
            </a:r>
            <a:r>
              <a:rPr lang="el-GR" altLang="zh-TW">
                <a:cs typeface="Arial" charset="0"/>
              </a:rPr>
              <a:t>α</a:t>
            </a:r>
            <a:r>
              <a:rPr lang="en-US" altLang="zh-TW">
                <a:cs typeface="Arial" charset="0"/>
              </a:rPr>
              <a:t>,</a:t>
            </a:r>
            <a:r>
              <a:rPr lang="el-GR" altLang="zh-TW">
                <a:cs typeface="Arial" charset="0"/>
              </a:rPr>
              <a:t>β</a:t>
            </a:r>
            <a:r>
              <a:rPr lang="en-US" altLang="zh-TW">
                <a:cs typeface="Arial" charset="0"/>
              </a:rPr>
              <a:t>,</a:t>
            </a:r>
            <a:r>
              <a:rPr lang="el-GR" altLang="zh-TW">
                <a:cs typeface="Arial" charset="0"/>
              </a:rPr>
              <a:t>γ</a:t>
            </a:r>
            <a:r>
              <a:rPr lang="en-US" altLang="zh-TW">
                <a:cs typeface="Arial" charset="0"/>
              </a:rPr>
              <a:t>, a, b, and c represent the geometry of the unit cell</a:t>
            </a:r>
          </a:p>
          <a:p>
            <a:r>
              <a:rPr lang="en-US" altLang="zh-TW">
                <a:cs typeface="Arial" charset="0"/>
              </a:rPr>
              <a:t>[u v w] direction in crystals</a:t>
            </a:r>
          </a:p>
          <a:p>
            <a:r>
              <a:rPr lang="en-US" altLang="zh-TW">
                <a:cs typeface="Arial" charset="0"/>
              </a:rPr>
              <a:t>&lt;u v w&gt; family of directions </a:t>
            </a:r>
          </a:p>
          <a:p>
            <a:r>
              <a:rPr lang="en-US" altLang="zh-TW">
                <a:cs typeface="Arial" charset="0"/>
              </a:rPr>
              <a:t>(h k l) Miller indices of a plane</a:t>
            </a:r>
          </a:p>
          <a:p>
            <a:r>
              <a:rPr lang="en-US" altLang="zh-TW">
                <a:cs typeface="Arial" charset="0"/>
              </a:rPr>
              <a:t>{h k l} family of planes</a:t>
            </a:r>
            <a:endParaRPr lang="el-GR" altLang="zh-TW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B70-6E11-43E2-80AF-2371AB10B25E}" type="slidenum">
              <a:rPr lang="en-US" altLang="zh-TW"/>
              <a:pPr/>
              <a:t>11</a:t>
            </a:fld>
            <a:endParaRPr lang="en-US" altLang="zh-TW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970088" y="549275"/>
          <a:ext cx="5194300" cy="557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anvas Drawing" r:id="rId3" imgW="6953250" imgH="7467600" progId="">
                  <p:embed/>
                </p:oleObj>
              </mc:Choice>
              <mc:Fallback>
                <p:oleObj name="Canvas Drawing" r:id="rId3" imgW="6953250" imgH="74676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549275"/>
                        <a:ext cx="5194300" cy="557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835150" y="5661025"/>
            <a:ext cx="604837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F69D-1E2D-4CF5-9F8D-7BDCDCC5DC1A}" type="slidenum">
              <a:rPr lang="en-US" altLang="zh-TW"/>
              <a:pPr/>
              <a:t>12</a:t>
            </a:fld>
            <a:endParaRPr lang="en-US" altLang="zh-TW"/>
          </a:p>
        </p:txBody>
      </p:sp>
      <p:graphicFrame>
        <p:nvGraphicFramePr>
          <p:cNvPr id="92162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971550" y="836613"/>
          <a:ext cx="4325938" cy="564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Canvas Drawing" r:id="rId3" imgW="6553200" imgH="8556625" progId="">
                  <p:embed/>
                </p:oleObj>
              </mc:Choice>
              <mc:Fallback>
                <p:oleObj name="Canvas Drawing" r:id="rId3" imgW="6553200" imgH="8556625" progId="">
                  <p:embed/>
                  <p:pic>
                    <p:nvPicPr>
                      <p:cNvPr id="0" name="Picture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836613"/>
                        <a:ext cx="4325938" cy="564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2122488" y="6235700"/>
            <a:ext cx="54737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932363" y="981075"/>
            <a:ext cx="403225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/>
              <a:t>Intercept x</a:t>
            </a:r>
            <a:r>
              <a:rPr lang="en-US" altLang="zh-TW" baseline="-25000"/>
              <a:t>0</a:t>
            </a:r>
            <a:r>
              <a:rPr lang="en-US" altLang="zh-TW"/>
              <a:t>, y</a:t>
            </a:r>
            <a:r>
              <a:rPr lang="en-US" altLang="zh-TW" baseline="-25000"/>
              <a:t>0</a:t>
            </a:r>
            <a:r>
              <a:rPr lang="en-US" altLang="zh-TW"/>
              <a:t>, z</a:t>
            </a:r>
            <a:r>
              <a:rPr lang="en-US" altLang="zh-TW" baseline="-25000"/>
              <a:t>0</a:t>
            </a:r>
            <a:r>
              <a:rPr lang="en-US" altLang="zh-TW"/>
              <a:t> are 1/2a, 1b, </a:t>
            </a:r>
            <a:r>
              <a:rPr lang="en-US" altLang="zh-TW">
                <a:cs typeface="Arial" charset="0"/>
              </a:rPr>
              <a:t>∞</a:t>
            </a:r>
            <a:r>
              <a:rPr lang="en-US" altLang="zh-TW"/>
              <a:t>c</a:t>
            </a:r>
          </a:p>
          <a:p>
            <a:r>
              <a:rPr lang="en-US" altLang="zh-TW"/>
              <a:t>Intercept x, y, z in terms of a, b, c are ½, 1, ∞</a:t>
            </a:r>
          </a:p>
          <a:p>
            <a:r>
              <a:rPr lang="en-US" altLang="zh-TW"/>
              <a:t>Reciprocals 1/</a:t>
            </a:r>
            <a:r>
              <a:rPr lang="en-US" altLang="zh-TW" baseline="-25000"/>
              <a:t>1/2</a:t>
            </a:r>
            <a:r>
              <a:rPr lang="en-US" altLang="zh-TW"/>
              <a:t>, 1/1, 1/ ∞ = 2, 1, 0</a:t>
            </a:r>
          </a:p>
          <a:p>
            <a:r>
              <a:rPr lang="en-US" altLang="zh-TW"/>
              <a:t>The Miller indices are (2 1 0)</a:t>
            </a:r>
          </a:p>
          <a:p>
            <a:r>
              <a:rPr lang="en-US" altLang="zh-TW"/>
              <a:t>If the interception is in the negative direction, the Miller indices are </a:t>
            </a:r>
          </a:p>
          <a:p>
            <a:r>
              <a:rPr lang="en-US" altLang="zh-TW"/>
              <a:t>.  </a:t>
            </a:r>
            <a:r>
              <a:rPr lang="en-US" altLang="zh-TW" u="sng"/>
              <a:t>  </a:t>
            </a:r>
            <a:r>
              <a:rPr lang="en-US" altLang="zh-TW"/>
              <a:t> </a:t>
            </a:r>
            <a:r>
              <a:rPr lang="en-US" altLang="zh-TW" u="sng"/>
              <a:t>  </a:t>
            </a:r>
            <a:r>
              <a:rPr lang="en-US" altLang="zh-TW"/>
              <a:t>                                    . </a:t>
            </a:r>
            <a:r>
              <a:rPr lang="en-US" altLang="zh-TW" u="sng"/>
              <a:t>     </a:t>
            </a:r>
            <a:r>
              <a:rPr lang="en-US" altLang="zh-TW"/>
              <a:t>          </a:t>
            </a:r>
            <a:r>
              <a:rPr lang="en-US" altLang="zh-TW" u="sng"/>
              <a:t>           </a:t>
            </a:r>
          </a:p>
          <a:p>
            <a:r>
              <a:rPr lang="en-US" altLang="zh-TW"/>
              <a:t>  (2 1 0)</a:t>
            </a:r>
          </a:p>
          <a:p>
            <a:endParaRPr lang="en-US" altLang="zh-TW"/>
          </a:p>
          <a:p>
            <a:r>
              <a:rPr lang="en-US" altLang="zh-TW"/>
              <a:t>For cubic crystal,  interplanar distance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For tetragonal (hexagonal) crystal,  interplanar distance</a:t>
            </a:r>
          </a:p>
          <a:p>
            <a:endParaRPr lang="en-US" altLang="zh-TW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5076825" y="4005263"/>
          <a:ext cx="20875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方程式" r:id="rId5" imgW="1244600" imgH="431800" progId="Equation.3">
                  <p:embed/>
                </p:oleObj>
              </mc:Choice>
              <mc:Fallback>
                <p:oleObj name="方程式" r:id="rId5" imgW="1244600" imgH="4318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005263"/>
                        <a:ext cx="2087563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5076825" y="5418138"/>
          <a:ext cx="26638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方程式" r:id="rId7" imgW="1689100" imgH="469900" progId="Equation.3">
                  <p:embed/>
                </p:oleObj>
              </mc:Choice>
              <mc:Fallback>
                <p:oleObj name="方程式" r:id="rId7" imgW="1689100" imgH="4699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418138"/>
                        <a:ext cx="2663825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611188" y="6237288"/>
            <a:ext cx="2952750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E5BC-5BA1-4ABD-BE06-B37B4C06B0BC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Planes of a Zone</a:t>
            </a:r>
          </a:p>
        </p:txBody>
      </p:sp>
      <p:pic>
        <p:nvPicPr>
          <p:cNvPr id="93187" name="Picture 3" descr="mso3DEB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1175" y="1600200"/>
            <a:ext cx="3929063" cy="4525963"/>
          </a:xfrm>
          <a:noFill/>
          <a:ln/>
        </p:spPr>
      </p:pic>
      <p:sp>
        <p:nvSpPr>
          <p:cNvPr id="931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sz="2800"/>
              <a:t>Planes of a zone are planes which are all parallel to one line.  The line is called zone axis, and the set of planes are called the zone. </a:t>
            </a:r>
          </a:p>
        </p:txBody>
      </p:sp>
      <p:sp>
        <p:nvSpPr>
          <p:cNvPr id="8" name="橢圓 7"/>
          <p:cNvSpPr/>
          <p:nvPr/>
        </p:nvSpPr>
        <p:spPr>
          <a:xfrm>
            <a:off x="1835696" y="1628800"/>
            <a:ext cx="504056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CC52-9FDD-4811-80C0-D579FF6A2B19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X-ray Tube</a:t>
            </a:r>
          </a:p>
        </p:txBody>
      </p:sp>
      <p:pic>
        <p:nvPicPr>
          <p:cNvPr id="942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63" y="1600200"/>
            <a:ext cx="1665287" cy="4525963"/>
          </a:xfrm>
          <a:noFill/>
          <a:ln/>
        </p:spPr>
      </p:pic>
      <p:pic>
        <p:nvPicPr>
          <p:cNvPr id="942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4365625"/>
            <a:ext cx="3511550" cy="1927225"/>
          </a:xfrm>
          <a:noFill/>
          <a:ln/>
        </p:spPr>
      </p:pic>
      <p:pic>
        <p:nvPicPr>
          <p:cNvPr id="9421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11638" y="1412875"/>
            <a:ext cx="4130675" cy="29511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7ED8-76A8-4481-A836-5405317EBD69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/>
              <a:t>X-ray Emission Spectrum by Electron Bombardment</a:t>
            </a:r>
          </a:p>
        </p:txBody>
      </p:sp>
      <p:pic>
        <p:nvPicPr>
          <p:cNvPr id="952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09813"/>
            <a:ext cx="4038600" cy="3106737"/>
          </a:xfrm>
          <a:noFill/>
          <a:ln/>
        </p:spPr>
      </p:pic>
      <p:pic>
        <p:nvPicPr>
          <p:cNvPr id="952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751013"/>
            <a:ext cx="4038600" cy="4224337"/>
          </a:xfrm>
          <a:noFill/>
          <a:ln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331913" y="2276475"/>
            <a:ext cx="133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Continuous</a:t>
            </a:r>
          </a:p>
          <a:p>
            <a:r>
              <a:rPr lang="en-US" altLang="zh-TW"/>
              <a:t>emission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843213" y="1916113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Characteristic</a:t>
            </a:r>
          </a:p>
          <a:p>
            <a:r>
              <a:rPr lang="en-US" altLang="zh-TW"/>
              <a:t>emission</a:t>
            </a: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2124075" y="28527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H="1">
            <a:off x="3276600" y="2565400"/>
            <a:ext cx="1428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144-506B-4C0B-AA44-A690C27B87F0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Continuous Emission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Continuous spectrum emitted by decelerated electrons is called heterochromatic radiation or white radiation (bremsstrahlung radiation)</a:t>
            </a:r>
          </a:p>
          <a:p>
            <a:r>
              <a:rPr lang="en-US" altLang="zh-TW"/>
              <a:t>Short wavelength limit </a:t>
            </a:r>
            <a:endParaRPr lang="el-GR" altLang="zh-TW">
              <a:cs typeface="Arial" charset="0"/>
            </a:endParaRPr>
          </a:p>
          <a:p>
            <a:endParaRPr lang="en-US" altLang="zh-TW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1187450" y="4797425"/>
          <a:ext cx="36004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方程式" r:id="rId3" imgW="1536700" imgH="431800" progId="Equation.3">
                  <p:embed/>
                </p:oleObj>
              </mc:Choice>
              <mc:Fallback>
                <p:oleObj name="方程式" r:id="rId3" imgW="1536700" imgH="4318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797425"/>
                        <a:ext cx="36004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1206500" y="4221163"/>
          <a:ext cx="257333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方程式" r:id="rId5" imgW="977900" imgH="228600" progId="Equation.3">
                  <p:embed/>
                </p:oleObj>
              </mc:Choice>
              <mc:Fallback>
                <p:oleObj name="方程式" r:id="rId5" imgW="97790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4221163"/>
                        <a:ext cx="2573338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96265" name="Object 9"/>
          <p:cNvGraphicFramePr>
            <a:graphicFrameLocks noChangeAspect="1"/>
          </p:cNvGraphicFramePr>
          <p:nvPr/>
        </p:nvGraphicFramePr>
        <p:xfrm>
          <a:off x="5076825" y="3716338"/>
          <a:ext cx="4206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方程式" r:id="rId7" imgW="190500" imgH="228600" progId="Equation.3">
                  <p:embed/>
                </p:oleObj>
              </mc:Choice>
              <mc:Fallback>
                <p:oleObj name="方程式" r:id="rId7" imgW="19050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716338"/>
                        <a:ext cx="42068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D987-9E25-48B1-905A-49C7F22C6CD9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Characteristic Emission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4575" y="2276475"/>
            <a:ext cx="4038600" cy="3849688"/>
          </a:xfrm>
        </p:spPr>
        <p:txBody>
          <a:bodyPr/>
          <a:lstStyle/>
          <a:p>
            <a:r>
              <a:rPr lang="en-US" altLang="zh-TW" sz="2800"/>
              <a:t>High intensity</a:t>
            </a:r>
          </a:p>
          <a:p>
            <a:r>
              <a:rPr lang="en-US" altLang="zh-TW" sz="2800"/>
              <a:t>Narrow line width</a:t>
            </a:r>
          </a:p>
          <a:p>
            <a:r>
              <a:rPr lang="en-US" altLang="zh-TW" sz="2800"/>
              <a:t>Fixed wavelength</a:t>
            </a:r>
          </a:p>
          <a:p>
            <a:r>
              <a:rPr lang="en-US" altLang="zh-TW" sz="2800"/>
              <a:t>Fall into several groups referred as </a:t>
            </a:r>
          </a:p>
          <a:p>
            <a:pPr>
              <a:buFontTx/>
              <a:buNone/>
            </a:pPr>
            <a:r>
              <a:rPr lang="en-US" altLang="zh-TW" sz="2800"/>
              <a:t>    K, L, M, N…</a:t>
            </a:r>
          </a:p>
        </p:txBody>
      </p:sp>
      <p:pic>
        <p:nvPicPr>
          <p:cNvPr id="97284" name="Picture 4" descr="mso52736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07504" y="2276872"/>
            <a:ext cx="4745038" cy="284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4329-76A5-41AF-A037-DCF8D134E482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Bragg Diffraction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600200"/>
            <a:ext cx="4465637" cy="4525963"/>
          </a:xfrm>
        </p:spPr>
        <p:txBody>
          <a:bodyPr/>
          <a:lstStyle/>
          <a:p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Consider rays 1’ and 1a’ from the same plane</a:t>
            </a:r>
          </a:p>
          <a:p>
            <a:pPr>
              <a:buFontTx/>
              <a:buNone/>
            </a:pP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</a:t>
            </a:r>
            <a:r>
              <a:rPr lang="en-US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QK – PR = </a:t>
            </a:r>
            <a:r>
              <a:rPr lang="en-US" altLang="zh-TW" sz="1800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PKcos</a:t>
            </a:r>
            <a:r>
              <a:rPr lang="el-GR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θ</a:t>
            </a:r>
            <a:r>
              <a:rPr lang="en-US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– </a:t>
            </a:r>
            <a:r>
              <a:rPr lang="en-US" altLang="zh-TW" sz="1800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PKcos</a:t>
            </a:r>
            <a:r>
              <a:rPr lang="el-GR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θ</a:t>
            </a:r>
            <a:r>
              <a:rPr lang="en-US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= 0</a:t>
            </a:r>
          </a:p>
          <a:p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Consider rays 1’ and 2’ from adjacent planes</a:t>
            </a:r>
          </a:p>
          <a:p>
            <a:pPr>
              <a:buFontTx/>
              <a:buNone/>
            </a:pP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</a:t>
            </a:r>
            <a:r>
              <a:rPr lang="en-US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ML + LN = </a:t>
            </a:r>
            <a:r>
              <a:rPr lang="en-US" altLang="zh-TW" sz="1800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d’sin</a:t>
            </a:r>
            <a:r>
              <a:rPr lang="el-GR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θ</a:t>
            </a:r>
            <a:r>
              <a:rPr lang="en-US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+ </a:t>
            </a:r>
            <a:r>
              <a:rPr lang="en-US" altLang="zh-TW" sz="1800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d’sin</a:t>
            </a:r>
            <a:r>
              <a:rPr lang="el-GR" altLang="zh-TW" sz="1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θ</a:t>
            </a:r>
            <a:endParaRPr lang="en-US" altLang="zh-TW" sz="1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Constructive interference</a:t>
            </a:r>
          </a:p>
          <a:p>
            <a:pPr>
              <a:buFontTx/>
              <a:buNone/>
            </a:pPr>
            <a:r>
              <a:rPr lang="en-US" altLang="zh-TW" sz="2400" i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</a:t>
            </a:r>
            <a:r>
              <a:rPr lang="en-US" altLang="zh-TW" sz="2400" i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2d’sin</a:t>
            </a:r>
            <a:r>
              <a:rPr lang="el-GR" altLang="zh-TW" sz="2400" i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θ</a:t>
            </a:r>
            <a:r>
              <a:rPr lang="en-US" altLang="zh-TW" sz="2400" i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=n</a:t>
            </a:r>
            <a:r>
              <a:rPr lang="el-GR" altLang="zh-TW" sz="2400" i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λ</a:t>
            </a:r>
            <a:endParaRPr lang="en-US" altLang="zh-TW" sz="2400" i="1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buFontTx/>
              <a:buNone/>
            </a:pPr>
            <a:r>
              <a:rPr lang="en-US" altLang="zh-TW" sz="2400" i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</a:t>
            </a: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is called Bragg condition</a:t>
            </a:r>
            <a:endParaRPr lang="el-GR" altLang="zh-TW" sz="2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98308" name="Picture 4" descr="mso79A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493963"/>
            <a:ext cx="3887788" cy="2420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2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53BF-0F7D-4F4B-9F34-C4A9DF64D19C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Diffraction Methods</a:t>
            </a:r>
          </a:p>
        </p:txBody>
      </p:sp>
      <p:graphicFrame>
        <p:nvGraphicFramePr>
          <p:cNvPr id="99331" name="Group 3"/>
          <p:cNvGraphicFramePr>
            <a:graphicFrameLocks noGrp="1"/>
          </p:cNvGraphicFramePr>
          <p:nvPr>
            <p:ph sz="half" idx="2"/>
          </p:nvPr>
        </p:nvGraphicFramePr>
        <p:xfrm>
          <a:off x="1331913" y="1989138"/>
          <a:ext cx="6480175" cy="3509964"/>
        </p:xfrm>
        <a:graphic>
          <a:graphicData uri="http://schemas.openxmlformats.org/drawingml/2006/table">
            <a:tbl>
              <a:tblPr/>
              <a:tblGrid>
                <a:gridCol w="2355850"/>
                <a:gridCol w="2036762"/>
                <a:gridCol w="2087563"/>
              </a:tblGrid>
              <a:tr h="81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Laue 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Fixed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Rotating-crystal method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Fixed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Powder 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Fixed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C030-4684-4321-AF87-F444DDADB4C7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Crystal Structure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/>
              <a:t>Crystal = Lattice + Basis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Lattice: an infinite periodic array of geometric points in space.  14 distinct lattices.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Basis: identical group of atoms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Unit cell:  the most convenient small cell in a crystal structure that carries the characteristics of the crystal.  The repetition of the unit cell in three dimensions generates the whole crystal structure.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Primitive unit cell:  the smallest unit cell (not necessarily unique)</a:t>
            </a:r>
          </a:p>
          <a:p>
            <a:endParaRPr lang="en-US" altLang="zh-TW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BF0C-D96A-483E-B1F0-4BA8864EF790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Laue Method</a:t>
            </a:r>
          </a:p>
        </p:txBody>
      </p:sp>
      <p:graphicFrame>
        <p:nvGraphicFramePr>
          <p:cNvPr id="10035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006600"/>
          <a:ext cx="4038600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Image" r:id="rId3" imgW="6425397" imgH="5904762" progId="">
                  <p:embed/>
                </p:oleObj>
              </mc:Choice>
              <mc:Fallback>
                <p:oleObj name="Image" r:id="rId3" imgW="6425397" imgH="5904762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06600"/>
                        <a:ext cx="4038600" cy="371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600200"/>
            <a:ext cx="4186237" cy="4525963"/>
          </a:xfrm>
        </p:spPr>
        <p:txBody>
          <a:bodyPr/>
          <a:lstStyle/>
          <a:p>
            <a:r>
              <a:rPr lang="en-US" altLang="zh-TW" sz="2800"/>
              <a:t>Diffraction spots from zone planes of same zone axis (ZA) located on a curve of ellipse or hyperbola</a:t>
            </a:r>
          </a:p>
          <a:p>
            <a:r>
              <a:rPr lang="en-US" altLang="zh-TW" sz="2800"/>
              <a:t>Detection film can be behind it (transmission) or in front of the crystal (back reflected)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8A5B-7934-4905-94AB-B896BCEBAF90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Laue Method</a:t>
            </a:r>
          </a:p>
        </p:txBody>
      </p:sp>
      <p:pic>
        <p:nvPicPr>
          <p:cNvPr id="101379" name="Picture 3" descr="msoC62A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0" y="1600200"/>
            <a:ext cx="4125913" cy="4525963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8A7B-B2ED-4E0F-8F89-8081D17BCC62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Laue Diffraction Spots (</a:t>
            </a:r>
            <a:r>
              <a:rPr lang="el-GR" altLang="zh-TW">
                <a:cs typeface="Arial" charset="0"/>
              </a:rPr>
              <a:t>λ</a:t>
            </a:r>
            <a:r>
              <a:rPr lang="en-US" altLang="zh-TW">
                <a:cs typeface="Arial" charset="0"/>
              </a:rPr>
              <a:t>F</a:t>
            </a:r>
            <a:r>
              <a:rPr lang="en-US" altLang="zh-TW"/>
              <a:t>ixed)</a:t>
            </a:r>
          </a:p>
        </p:txBody>
      </p:sp>
      <p:pic>
        <p:nvPicPr>
          <p:cNvPr id="10240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933700"/>
            <a:ext cx="4038600" cy="1857375"/>
          </a:xfrm>
          <a:noFill/>
          <a:ln/>
        </p:spPr>
      </p:pic>
      <p:pic>
        <p:nvPicPr>
          <p:cNvPr id="1024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27625" y="1600200"/>
            <a:ext cx="3078163" cy="4525963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2632-ACD5-4503-94EE-14848897C91A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Powder Method</a:t>
            </a:r>
          </a:p>
        </p:txBody>
      </p:sp>
      <p:graphicFrame>
        <p:nvGraphicFramePr>
          <p:cNvPr id="10342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395538"/>
          <a:ext cx="4038600" cy="293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anvas Drawing" r:id="rId3" imgW="4394200" imgH="3194050" progId="">
                  <p:embed/>
                </p:oleObj>
              </mc:Choice>
              <mc:Fallback>
                <p:oleObj name="Canvas Drawing" r:id="rId3" imgW="4394200" imgH="3194050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95538"/>
                        <a:ext cx="4038600" cy="293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sz="2800"/>
              <a:t>Fine powders of fine crystals oriented in various directions</a:t>
            </a:r>
          </a:p>
          <a:p>
            <a:r>
              <a:rPr lang="en-US" altLang="zh-TW" sz="2800"/>
              <a:t>The powder is equivalent to a single crystal rotated about all possible axes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849E-B797-4BFF-8029-13D0CE9DCE88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Debye-Scherrer Powder Method</a:t>
            </a:r>
          </a:p>
        </p:txBody>
      </p:sp>
      <p:pic>
        <p:nvPicPr>
          <p:cNvPr id="104451" name="Picture 3" descr="mso1C9A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093913" y="1830388"/>
            <a:ext cx="4956175" cy="397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4C83-0C37-485F-BFF3-332568C60BA9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Rotating-Crystal Method</a:t>
            </a:r>
          </a:p>
        </p:txBody>
      </p:sp>
      <p:graphicFrame>
        <p:nvGraphicFramePr>
          <p:cNvPr id="10547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60375" y="1600200"/>
          <a:ext cx="40322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Image" r:id="rId3" imgW="4791060" imgH="5376228" progId="">
                  <p:embed/>
                </p:oleObj>
              </mc:Choice>
              <mc:Fallback>
                <p:oleObj name="Image" r:id="rId3" imgW="4791060" imgH="5376228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1600200"/>
                        <a:ext cx="403225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sz="2800"/>
              <a:t>A single crystal is rotating about an axis normal to the incident monochromatic X-ray beam</a:t>
            </a:r>
          </a:p>
          <a:p>
            <a:r>
              <a:rPr lang="en-US" altLang="zh-TW" sz="2800"/>
              <a:t>Planes satisfying Bragg condition form spots on the film mounted on the cylinder wall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0888"/>
            <a:ext cx="4608512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17030" y="2151013"/>
            <a:ext cx="993775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0" lang="en-US" altLang="zh-TW" sz="1600" b="1">
                <a:solidFill>
                  <a:schemeClr val="accent1"/>
                </a:solidFill>
              </a:rPr>
              <a:t>X-ray tube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37780" y="1819225"/>
            <a:ext cx="1233488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0" lang="en-US" altLang="zh-TW" sz="1600" b="1">
                <a:solidFill>
                  <a:schemeClr val="accent1"/>
                </a:solidFill>
              </a:rPr>
              <a:t>Göbel mirror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59830" y="5397450"/>
            <a:ext cx="2787650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0" lang="en-US" altLang="zh-TW" sz="1600" b="1">
                <a:solidFill>
                  <a:schemeClr val="accent1"/>
                </a:solidFill>
              </a:rPr>
              <a:t>Channel-cut monochromator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431630" y="4559250"/>
            <a:ext cx="722313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0" lang="en-US" altLang="zh-TW" sz="1600" b="1"/>
              <a:t>Sample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117430" y="5549850"/>
            <a:ext cx="1312863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0" lang="en-US" altLang="zh-TW" sz="1600" b="1">
                <a:solidFill>
                  <a:schemeClr val="accent1"/>
                </a:solidFill>
              </a:rPr>
              <a:t>Motorized slit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793830" y="5397450"/>
            <a:ext cx="823913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0" lang="en-US" altLang="zh-TW" sz="1600" b="1">
                <a:solidFill>
                  <a:schemeClr val="accent1"/>
                </a:solidFill>
              </a:rPr>
              <a:t>Detector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650830" y="2120850"/>
            <a:ext cx="2043113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0" lang="en-US" altLang="zh-TW" sz="1600" b="1">
                <a:solidFill>
                  <a:schemeClr val="accent1"/>
                </a:solidFill>
              </a:rPr>
              <a:t>Channel-cut analyzer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3047330" y="3873450"/>
            <a:ext cx="879475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b"/>
          <a:lstStyle/>
          <a:p>
            <a:endParaRPr lang="zh-TW" alt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2386930" y="2435175"/>
            <a:ext cx="368300" cy="75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b"/>
          <a:lstStyle/>
          <a:p>
            <a:endParaRPr lang="zh-TW" alt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353718" y="2084338"/>
            <a:ext cx="68262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b"/>
          <a:lstStyle/>
          <a:p>
            <a:endParaRPr lang="zh-TW" alt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5649243" y="2438350"/>
            <a:ext cx="377825" cy="995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b"/>
          <a:lstStyle/>
          <a:p>
            <a:endParaRPr lang="zh-TW" alt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 flipV="1">
            <a:off x="6565230" y="3975050"/>
            <a:ext cx="685800" cy="142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b"/>
          <a:lstStyle/>
          <a:p>
            <a:endParaRPr lang="zh-TW" alt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5685755" y="4303663"/>
            <a:ext cx="76200" cy="1139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b"/>
          <a:lstStyle/>
          <a:p>
            <a:endParaRPr lang="zh-TW" altLang="en-US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299868" y="1766838"/>
            <a:ext cx="1069975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0" lang="en-US" altLang="zh-TW" sz="1600" b="1">
                <a:solidFill>
                  <a:schemeClr val="accent1"/>
                </a:solidFill>
              </a:rPr>
              <a:t>Automatic absorber</a:t>
            </a: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4023643" y="2274838"/>
            <a:ext cx="723900" cy="717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b"/>
          <a:lstStyle/>
          <a:p>
            <a:endParaRPr lang="zh-TW" alt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X-ray Rocking Curve Setup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套索 37"/>
          <p:cNvSpPr/>
          <p:nvPr/>
        </p:nvSpPr>
        <p:spPr>
          <a:xfrm rot="3212202">
            <a:off x="4225425" y="3299068"/>
            <a:ext cx="450698" cy="435512"/>
          </a:xfrm>
          <a:prstGeom prst="chord">
            <a:avLst>
              <a:gd name="adj1" fmla="val 20468228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3207804" y="5669161"/>
            <a:ext cx="2133600" cy="476250"/>
          </a:xfrm>
        </p:spPr>
        <p:txBody>
          <a:bodyPr/>
          <a:lstStyle/>
          <a:p>
            <a:pPr>
              <a:defRPr/>
            </a:pPr>
            <a:fld id="{1EF5EFA2-351F-402D-9720-86F86EC56CA6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>
                <a:latin typeface="Times New Roman" pitchFamily="18" charset="0"/>
                <a:ea typeface="新細明體" pitchFamily="18" charset="-120"/>
              </a:rPr>
              <a:t>High resolution X-ray diffractometer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3025"/>
            <a:ext cx="8435975" cy="5137150"/>
          </a:xfrm>
        </p:spPr>
        <p:txBody>
          <a:bodyPr/>
          <a:lstStyle/>
          <a:p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</a:rPr>
              <a:t>Omega (</a:t>
            </a:r>
            <a:r>
              <a:rPr lang="en-US" altLang="zh-TW" sz="2400" i="1" dirty="0" smtClean="0">
                <a:latin typeface="Times New Roman" pitchFamily="18" charset="0"/>
                <a:ea typeface="新細明體" pitchFamily="18" charset="-120"/>
              </a:rPr>
              <a:t>ω</a:t>
            </a:r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</a:rPr>
              <a:t>), chi (</a:t>
            </a:r>
            <a:r>
              <a:rPr lang="en-US" altLang="zh-TW" sz="2400" i="1" dirty="0" smtClean="0">
                <a:latin typeface="Times New Roman" pitchFamily="18" charset="0"/>
                <a:ea typeface="新細明體" pitchFamily="18" charset="-120"/>
              </a:rPr>
              <a:t>χ</a:t>
            </a:r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</a:rPr>
              <a:t>),</a:t>
            </a:r>
            <a:r>
              <a:rPr lang="el-GR" altLang="zh-TW" sz="2400" dirty="0"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</a:rPr>
              <a:t>phi (</a:t>
            </a:r>
            <a:r>
              <a:rPr lang="en-US" altLang="zh-TW" sz="2400" i="1" dirty="0" smtClean="0">
                <a:latin typeface="Times New Roman" pitchFamily="18" charset="0"/>
                <a:ea typeface="新細明體" pitchFamily="18" charset="-120"/>
              </a:rPr>
              <a:t>φ</a:t>
            </a:r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</a:rPr>
              <a:t>) and 2 </a:t>
            </a:r>
            <a:r>
              <a:rPr lang="en-US" altLang="zh-TW" sz="2400" dirty="0" err="1" smtClean="0">
                <a:latin typeface="Times New Roman" pitchFamily="18" charset="0"/>
                <a:ea typeface="新細明體" pitchFamily="18" charset="-120"/>
              </a:rPr>
              <a:t>theata</a:t>
            </a:r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</a:rPr>
              <a:t> (2</a:t>
            </a:r>
            <a:r>
              <a:rPr lang="en-US" altLang="zh-TW" sz="2400" i="1" dirty="0" smtClean="0">
                <a:latin typeface="Times New Roman" pitchFamily="18" charset="0"/>
                <a:ea typeface="新細明體" pitchFamily="18" charset="-120"/>
              </a:rPr>
              <a:t>θ</a:t>
            </a:r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</a:rPr>
              <a:t>)</a:t>
            </a:r>
            <a:r>
              <a:rPr lang="en-US" altLang="zh-TW" sz="2800" dirty="0" smtClean="0">
                <a:ea typeface="新細明體" pitchFamily="18" charset="-12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</a:rPr>
              <a:t>rotation axis :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" name="流程圖: 直接存取儲存裝置 1"/>
          <p:cNvSpPr/>
          <p:nvPr/>
        </p:nvSpPr>
        <p:spPr>
          <a:xfrm>
            <a:off x="2642084" y="2924944"/>
            <a:ext cx="2088232" cy="1152128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/>
          <p:cNvCxnSpPr/>
          <p:nvPr/>
        </p:nvCxnSpPr>
        <p:spPr>
          <a:xfrm flipH="1">
            <a:off x="3002124" y="3501008"/>
            <a:ext cx="1440160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4442284" y="3501008"/>
            <a:ext cx="187262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4442284" y="2204864"/>
            <a:ext cx="0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2858108" y="551723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170476" y="353604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y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470605" y="233958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z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525195" y="3941789"/>
            <a:ext cx="2287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dirty="0" smtClean="0">
                <a:solidFill>
                  <a:srgbClr val="0070C0"/>
                </a:solidFill>
              </a:rPr>
              <a:t>Χ</a:t>
            </a:r>
            <a:r>
              <a:rPr lang="en-US" altLang="zh-TW" dirty="0" smtClean="0">
                <a:solidFill>
                  <a:srgbClr val="0070C0"/>
                </a:solidFill>
              </a:rPr>
              <a:t> rotation in y-z  plane</a:t>
            </a:r>
            <a:endParaRPr lang="zh-TW" altLang="en-US" dirty="0">
              <a:solidFill>
                <a:srgbClr val="0070C0"/>
              </a:solidFill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3686200" y="3501008"/>
            <a:ext cx="1692395" cy="0"/>
          </a:xfrm>
          <a:prstGeom prst="line">
            <a:avLst/>
          </a:prstGeom>
          <a:ln w="254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弧形 24"/>
          <p:cNvSpPr/>
          <p:nvPr/>
        </p:nvSpPr>
        <p:spPr>
          <a:xfrm rot="1989646">
            <a:off x="4433707" y="3060926"/>
            <a:ext cx="1080743" cy="1319572"/>
          </a:xfrm>
          <a:prstGeom prst="arc">
            <a:avLst/>
          </a:prstGeom>
          <a:ln>
            <a:solidFill>
              <a:srgbClr val="0070C0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接點 30"/>
          <p:cNvCxnSpPr/>
          <p:nvPr/>
        </p:nvCxnSpPr>
        <p:spPr>
          <a:xfrm>
            <a:off x="4442284" y="3501008"/>
            <a:ext cx="0" cy="1580496"/>
          </a:xfrm>
          <a:prstGeom prst="line">
            <a:avLst/>
          </a:prstGeom>
          <a:ln w="254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弧形 34"/>
          <p:cNvSpPr/>
          <p:nvPr/>
        </p:nvSpPr>
        <p:spPr>
          <a:xfrm rot="1989646">
            <a:off x="4209975" y="4433739"/>
            <a:ext cx="477200" cy="563107"/>
          </a:xfrm>
          <a:prstGeom prst="arc">
            <a:avLst>
              <a:gd name="adj1" fmla="val 16200000"/>
              <a:gd name="adj2" fmla="val 13734405"/>
            </a:avLst>
          </a:prstGeom>
          <a:ln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4532397" y="5301208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 smtClean="0">
                <a:latin typeface="新細明體"/>
                <a:ea typeface="新細明體"/>
              </a:rPr>
              <a:t>Ω</a:t>
            </a:r>
            <a:r>
              <a:rPr lang="en-US" altLang="zh-TW" dirty="0" smtClean="0">
                <a:latin typeface="新細明體"/>
                <a:ea typeface="新細明體"/>
              </a:rPr>
              <a:t>and 2</a:t>
            </a:r>
            <a:r>
              <a:rPr lang="el-GR" altLang="zh-TW" dirty="0" smtClean="0">
                <a:latin typeface="新細明體"/>
                <a:ea typeface="新細明體"/>
              </a:rPr>
              <a:t>θ</a:t>
            </a:r>
            <a:endParaRPr lang="zh-TW" altLang="en-US" dirty="0"/>
          </a:p>
        </p:txBody>
      </p:sp>
      <p:sp>
        <p:nvSpPr>
          <p:cNvPr id="37" name="弧形 36"/>
          <p:cNvSpPr/>
          <p:nvPr/>
        </p:nvSpPr>
        <p:spPr>
          <a:xfrm rot="1989646">
            <a:off x="4735443" y="3333423"/>
            <a:ext cx="433946" cy="366803"/>
          </a:xfrm>
          <a:prstGeom prst="arc">
            <a:avLst>
              <a:gd name="adj1" fmla="val 16200000"/>
              <a:gd name="adj2" fmla="val 14127668"/>
            </a:avLst>
          </a:prstGeom>
          <a:ln>
            <a:solidFill>
              <a:schemeClr val="accent6">
                <a:lumMod val="75000"/>
              </a:schemeClr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4670460" y="2736575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 smtClean="0">
                <a:solidFill>
                  <a:schemeClr val="accent6">
                    <a:lumMod val="75000"/>
                  </a:schemeClr>
                </a:solidFill>
                <a:latin typeface="新細明體"/>
                <a:ea typeface="新細明體"/>
              </a:rPr>
              <a:t>Φ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新細明體"/>
                <a:ea typeface="新細明體"/>
              </a:rPr>
              <a:t> scan around y-axis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SANY0036"/>
          <p:cNvPicPr>
            <a:picLocks noChangeAspect="1" noChangeArrowheads="1"/>
          </p:cNvPicPr>
          <p:nvPr/>
        </p:nvPicPr>
        <p:blipFill>
          <a:blip r:embed="rId2" cstate="print"/>
          <a:srcRect l="10695" b="3738"/>
          <a:stretch>
            <a:fillRect/>
          </a:stretch>
        </p:blipFill>
        <p:spPr bwMode="auto">
          <a:xfrm>
            <a:off x="868363" y="2136775"/>
            <a:ext cx="25161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PubPieSlice"/>
          <p:cNvSpPr>
            <a:spLocks noChangeAspect="1" noEditPoints="1" noChangeArrowheads="1"/>
          </p:cNvSpPr>
          <p:nvPr/>
        </p:nvSpPr>
        <p:spPr bwMode="auto">
          <a:xfrm rot="10800000">
            <a:off x="4016375" y="1846263"/>
            <a:ext cx="4767263" cy="47672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5637" y="1313"/>
                </a:moveTo>
                <a:cubicBezTo>
                  <a:pt x="2162" y="3204"/>
                  <a:pt x="0" y="6844"/>
                  <a:pt x="0" y="10799"/>
                </a:cubicBezTo>
                <a:cubicBezTo>
                  <a:pt x="-1" y="16451"/>
                  <a:pt x="4356" y="21146"/>
                  <a:pt x="9991" y="21569"/>
                </a:cubicBezTo>
                <a:lnTo>
                  <a:pt x="10800" y="10800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187825" y="2897188"/>
            <a:ext cx="258763" cy="590550"/>
            <a:chOff x="2433" y="1918"/>
            <a:chExt cx="163" cy="372"/>
          </a:xfrm>
        </p:grpSpPr>
        <p:sp>
          <p:nvSpPr>
            <p:cNvPr id="41029" name="Rectangle 9"/>
            <p:cNvSpPr>
              <a:spLocks noChangeArrowheads="1"/>
            </p:cNvSpPr>
            <p:nvPr/>
          </p:nvSpPr>
          <p:spPr bwMode="auto">
            <a:xfrm>
              <a:off x="2433" y="1918"/>
              <a:ext cx="163" cy="3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30" name="Oval 10"/>
            <p:cNvSpPr>
              <a:spLocks noChangeArrowheads="1"/>
            </p:cNvSpPr>
            <p:nvPr/>
          </p:nvSpPr>
          <p:spPr bwMode="auto">
            <a:xfrm>
              <a:off x="2507" y="1939"/>
              <a:ext cx="67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0965" name="Rectangle 11"/>
          <p:cNvSpPr>
            <a:spLocks noChangeArrowheads="1"/>
          </p:cNvSpPr>
          <p:nvPr/>
        </p:nvSpPr>
        <p:spPr bwMode="auto">
          <a:xfrm rot="1171686">
            <a:off x="5108575" y="2860675"/>
            <a:ext cx="311150" cy="889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66" name="Rectangle 12"/>
          <p:cNvSpPr>
            <a:spLocks noChangeArrowheads="1"/>
          </p:cNvSpPr>
          <p:nvPr/>
        </p:nvSpPr>
        <p:spPr bwMode="auto">
          <a:xfrm rot="1171686">
            <a:off x="4830763" y="3024188"/>
            <a:ext cx="311150" cy="889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67" name="Rectangle 13"/>
          <p:cNvSpPr>
            <a:spLocks noChangeArrowheads="1"/>
          </p:cNvSpPr>
          <p:nvPr/>
        </p:nvSpPr>
        <p:spPr bwMode="auto">
          <a:xfrm rot="1171686">
            <a:off x="5557838" y="3006725"/>
            <a:ext cx="311150" cy="889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68" name="Rectangle 14"/>
          <p:cNvSpPr>
            <a:spLocks noChangeArrowheads="1"/>
          </p:cNvSpPr>
          <p:nvPr/>
        </p:nvSpPr>
        <p:spPr bwMode="auto">
          <a:xfrm rot="1171686">
            <a:off x="5243513" y="3178175"/>
            <a:ext cx="311150" cy="889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69" name="Rectangle 15"/>
          <p:cNvSpPr>
            <a:spLocks noChangeArrowheads="1"/>
          </p:cNvSpPr>
          <p:nvPr/>
        </p:nvSpPr>
        <p:spPr bwMode="auto">
          <a:xfrm>
            <a:off x="4452938" y="2346325"/>
            <a:ext cx="538162" cy="98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70" name="Text Box 16"/>
          <p:cNvSpPr txBox="1">
            <a:spLocks noChangeArrowheads="1"/>
          </p:cNvSpPr>
          <p:nvPr/>
        </p:nvSpPr>
        <p:spPr bwMode="auto">
          <a:xfrm>
            <a:off x="3841750" y="3509963"/>
            <a:ext cx="1108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X-ray tube</a:t>
            </a:r>
          </a:p>
        </p:txBody>
      </p:sp>
      <p:sp>
        <p:nvSpPr>
          <p:cNvPr id="40971" name="Text Box 17"/>
          <p:cNvSpPr txBox="1">
            <a:spLocks noChangeArrowheads="1"/>
          </p:cNvSpPr>
          <p:nvPr/>
        </p:nvSpPr>
        <p:spPr bwMode="auto">
          <a:xfrm>
            <a:off x="4067175" y="2012950"/>
            <a:ext cx="1258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Gobel mirror</a:t>
            </a:r>
          </a:p>
        </p:txBody>
      </p:sp>
      <p:sp>
        <p:nvSpPr>
          <p:cNvPr id="40972" name="Text Box 18"/>
          <p:cNvSpPr txBox="1">
            <a:spLocks noChangeArrowheads="1"/>
          </p:cNvSpPr>
          <p:nvPr/>
        </p:nvSpPr>
        <p:spPr bwMode="auto">
          <a:xfrm>
            <a:off x="4543425" y="4024313"/>
            <a:ext cx="1325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monochromators</a:t>
            </a:r>
          </a:p>
        </p:txBody>
      </p:sp>
      <p:sp>
        <p:nvSpPr>
          <p:cNvPr id="40973" name="Line 19"/>
          <p:cNvSpPr>
            <a:spLocks noChangeShapeType="1"/>
          </p:cNvSpPr>
          <p:nvPr/>
        </p:nvSpPr>
        <p:spPr bwMode="auto">
          <a:xfrm flipV="1">
            <a:off x="5110163" y="3336925"/>
            <a:ext cx="107950" cy="677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974" name="Rectangle 20"/>
          <p:cNvSpPr>
            <a:spLocks noChangeArrowheads="1"/>
          </p:cNvSpPr>
          <p:nvPr/>
        </p:nvSpPr>
        <p:spPr bwMode="auto">
          <a:xfrm rot="1043700">
            <a:off x="4792663" y="2781300"/>
            <a:ext cx="1127125" cy="565150"/>
          </a:xfrm>
          <a:prstGeom prst="rect">
            <a:avLst/>
          </a:prstGeom>
          <a:solidFill>
            <a:srgbClr val="969696">
              <a:alpha val="38823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918200" y="3663950"/>
            <a:ext cx="957263" cy="823913"/>
            <a:chOff x="2646" y="2871"/>
            <a:chExt cx="603" cy="519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2646" y="3114"/>
              <a:ext cx="603" cy="276"/>
              <a:chOff x="3798" y="2529"/>
              <a:chExt cx="603" cy="276"/>
            </a:xfrm>
          </p:grpSpPr>
          <p:grpSp>
            <p:nvGrpSpPr>
              <p:cNvPr id="5" name="Group 23"/>
              <p:cNvGrpSpPr>
                <a:grpSpLocks/>
              </p:cNvGrpSpPr>
              <p:nvPr/>
            </p:nvGrpSpPr>
            <p:grpSpPr bwMode="auto">
              <a:xfrm>
                <a:off x="3798" y="2529"/>
                <a:ext cx="603" cy="123"/>
                <a:chOff x="3495" y="2459"/>
                <a:chExt cx="603" cy="123"/>
              </a:xfrm>
            </p:grpSpPr>
            <p:sp>
              <p:nvSpPr>
                <p:cNvPr id="41025" name="Rectangle 24"/>
                <p:cNvSpPr>
                  <a:spLocks noChangeArrowheads="1"/>
                </p:cNvSpPr>
                <p:nvPr/>
              </p:nvSpPr>
              <p:spPr bwMode="auto">
                <a:xfrm>
                  <a:off x="3625" y="2459"/>
                  <a:ext cx="345" cy="2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6" name="Group 25"/>
                <p:cNvGrpSpPr>
                  <a:grpSpLocks/>
                </p:cNvGrpSpPr>
                <p:nvPr/>
              </p:nvGrpSpPr>
              <p:grpSpPr bwMode="auto">
                <a:xfrm>
                  <a:off x="3495" y="2487"/>
                  <a:ext cx="603" cy="95"/>
                  <a:chOff x="3495" y="2548"/>
                  <a:chExt cx="603" cy="95"/>
                </a:xfrm>
              </p:grpSpPr>
              <p:sp>
                <p:nvSpPr>
                  <p:cNvPr id="41027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761" y="2575"/>
                    <a:ext cx="68" cy="6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0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495" y="2548"/>
                    <a:ext cx="603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41024" name="Text Box 28"/>
              <p:cNvSpPr txBox="1">
                <a:spLocks noChangeArrowheads="1"/>
              </p:cNvSpPr>
              <p:nvPr/>
            </p:nvSpPr>
            <p:spPr bwMode="auto">
              <a:xfrm>
                <a:off x="3860" y="2613"/>
                <a:ext cx="5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400" b="1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sample</a:t>
                </a:r>
              </a:p>
            </p:txBody>
          </p:sp>
        </p:grpSp>
        <p:sp>
          <p:nvSpPr>
            <p:cNvPr id="41022" name="Line 29"/>
            <p:cNvSpPr>
              <a:spLocks noChangeShapeType="1"/>
            </p:cNvSpPr>
            <p:nvPr/>
          </p:nvSpPr>
          <p:spPr bwMode="auto">
            <a:xfrm flipV="1">
              <a:off x="2953" y="2871"/>
              <a:ext cx="0" cy="229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7165975" y="1943100"/>
            <a:ext cx="1531938" cy="793750"/>
            <a:chOff x="4568" y="1001"/>
            <a:chExt cx="965" cy="500"/>
          </a:xfrm>
        </p:grpSpPr>
        <p:sp>
          <p:nvSpPr>
            <p:cNvPr id="41015" name="Rectangle 31"/>
            <p:cNvSpPr>
              <a:spLocks noChangeArrowheads="1"/>
            </p:cNvSpPr>
            <p:nvPr/>
          </p:nvSpPr>
          <p:spPr bwMode="auto">
            <a:xfrm rot="2188876">
              <a:off x="4832" y="1001"/>
              <a:ext cx="163" cy="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16" name="Rectangle 32"/>
            <p:cNvSpPr>
              <a:spLocks noChangeArrowheads="1"/>
            </p:cNvSpPr>
            <p:nvPr/>
          </p:nvSpPr>
          <p:spPr bwMode="auto">
            <a:xfrm rot="2188876">
              <a:off x="4796" y="1289"/>
              <a:ext cx="55" cy="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17" name="Line 33"/>
            <p:cNvSpPr>
              <a:spLocks noChangeShapeType="1"/>
            </p:cNvSpPr>
            <p:nvPr/>
          </p:nvSpPr>
          <p:spPr bwMode="auto">
            <a:xfrm rot="-166849">
              <a:off x="4653" y="1363"/>
              <a:ext cx="67" cy="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18" name="Line 34"/>
            <p:cNvSpPr>
              <a:spLocks noChangeShapeType="1"/>
            </p:cNvSpPr>
            <p:nvPr/>
          </p:nvSpPr>
          <p:spPr bwMode="auto">
            <a:xfrm rot="-166849">
              <a:off x="4751" y="1440"/>
              <a:ext cx="67" cy="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19" name="Text Box 35"/>
            <p:cNvSpPr txBox="1">
              <a:spLocks noChangeArrowheads="1"/>
            </p:cNvSpPr>
            <p:nvPr/>
          </p:nvSpPr>
          <p:spPr bwMode="auto">
            <a:xfrm>
              <a:off x="5011" y="1106"/>
              <a:ext cx="5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 b="1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detector</a:t>
              </a:r>
            </a:p>
          </p:txBody>
        </p:sp>
        <p:sp>
          <p:nvSpPr>
            <p:cNvPr id="41020" name="Rectangle 36"/>
            <p:cNvSpPr>
              <a:spLocks noChangeArrowheads="1"/>
            </p:cNvSpPr>
            <p:nvPr/>
          </p:nvSpPr>
          <p:spPr bwMode="auto">
            <a:xfrm rot="2225738">
              <a:off x="4568" y="1394"/>
              <a:ext cx="352" cy="75"/>
            </a:xfrm>
            <a:prstGeom prst="rect">
              <a:avLst/>
            </a:prstGeom>
            <a:solidFill>
              <a:srgbClr val="969696">
                <a:alpha val="32156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4368800" y="2444750"/>
            <a:ext cx="3165475" cy="1603375"/>
            <a:chOff x="2806" y="1317"/>
            <a:chExt cx="1994" cy="1010"/>
          </a:xfrm>
        </p:grpSpPr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2806" y="1317"/>
              <a:ext cx="1294" cy="1009"/>
              <a:chOff x="2806" y="1317"/>
              <a:chExt cx="1294" cy="1009"/>
            </a:xfrm>
          </p:grpSpPr>
          <p:sp>
            <p:nvSpPr>
              <p:cNvPr id="41009" name="Line 39"/>
              <p:cNvSpPr>
                <a:spLocks noChangeShapeType="1"/>
              </p:cNvSpPr>
              <p:nvPr/>
            </p:nvSpPr>
            <p:spPr bwMode="auto">
              <a:xfrm flipV="1">
                <a:off x="2806" y="1324"/>
                <a:ext cx="223" cy="325"/>
              </a:xfrm>
              <a:prstGeom prst="line">
                <a:avLst/>
              </a:prstGeom>
              <a:noFill/>
              <a:ln w="38100">
                <a:solidFill>
                  <a:srgbClr val="F7251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010" name="Line 40"/>
              <p:cNvSpPr>
                <a:spLocks noChangeShapeType="1"/>
              </p:cNvSpPr>
              <p:nvPr/>
            </p:nvSpPr>
            <p:spPr bwMode="auto">
              <a:xfrm>
                <a:off x="3029" y="1317"/>
                <a:ext cx="176" cy="372"/>
              </a:xfrm>
              <a:prstGeom prst="line">
                <a:avLst/>
              </a:prstGeom>
              <a:noFill/>
              <a:ln w="38100">
                <a:solidFill>
                  <a:srgbClr val="F7251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011" name="Line 41"/>
              <p:cNvSpPr>
                <a:spLocks noChangeShapeType="1"/>
              </p:cNvSpPr>
              <p:nvPr/>
            </p:nvSpPr>
            <p:spPr bwMode="auto">
              <a:xfrm flipV="1">
                <a:off x="3205" y="1635"/>
                <a:ext cx="156" cy="48"/>
              </a:xfrm>
              <a:prstGeom prst="line">
                <a:avLst/>
              </a:prstGeom>
              <a:noFill/>
              <a:ln w="25400">
                <a:solidFill>
                  <a:srgbClr val="F7251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012" name="Line 42"/>
              <p:cNvSpPr>
                <a:spLocks noChangeShapeType="1"/>
              </p:cNvSpPr>
              <p:nvPr/>
            </p:nvSpPr>
            <p:spPr bwMode="auto">
              <a:xfrm>
                <a:off x="3368" y="1642"/>
                <a:ext cx="88" cy="135"/>
              </a:xfrm>
              <a:prstGeom prst="line">
                <a:avLst/>
              </a:prstGeom>
              <a:noFill/>
              <a:ln w="25400">
                <a:solidFill>
                  <a:srgbClr val="F7251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013" name="Line 43"/>
              <p:cNvSpPr>
                <a:spLocks noChangeShapeType="1"/>
              </p:cNvSpPr>
              <p:nvPr/>
            </p:nvSpPr>
            <p:spPr bwMode="auto">
              <a:xfrm flipV="1">
                <a:off x="3450" y="1730"/>
                <a:ext cx="189" cy="48"/>
              </a:xfrm>
              <a:prstGeom prst="line">
                <a:avLst/>
              </a:prstGeom>
              <a:noFill/>
              <a:ln w="9525">
                <a:solidFill>
                  <a:srgbClr val="F7251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014" name="Line 44"/>
              <p:cNvSpPr>
                <a:spLocks noChangeShapeType="1"/>
              </p:cNvSpPr>
              <p:nvPr/>
            </p:nvSpPr>
            <p:spPr bwMode="auto">
              <a:xfrm>
                <a:off x="3639" y="1730"/>
                <a:ext cx="461" cy="596"/>
              </a:xfrm>
              <a:prstGeom prst="line">
                <a:avLst/>
              </a:prstGeom>
              <a:noFill/>
              <a:ln w="6350">
                <a:solidFill>
                  <a:srgbClr val="F72515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1008" name="Line 45"/>
            <p:cNvSpPr>
              <a:spLocks noChangeShapeType="1"/>
            </p:cNvSpPr>
            <p:nvPr/>
          </p:nvSpPr>
          <p:spPr bwMode="auto">
            <a:xfrm flipV="1">
              <a:off x="4092" y="1345"/>
              <a:ext cx="708" cy="982"/>
            </a:xfrm>
            <a:prstGeom prst="line">
              <a:avLst/>
            </a:prstGeom>
            <a:noFill/>
            <a:ln w="9525">
              <a:solidFill>
                <a:srgbClr val="F72515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 rot="960894">
            <a:off x="5930900" y="3665538"/>
            <a:ext cx="957263" cy="823912"/>
            <a:chOff x="2646" y="2871"/>
            <a:chExt cx="603" cy="519"/>
          </a:xfrm>
        </p:grpSpPr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646" y="3114"/>
              <a:ext cx="603" cy="276"/>
              <a:chOff x="3798" y="2529"/>
              <a:chExt cx="603" cy="276"/>
            </a:xfrm>
          </p:grpSpPr>
          <p:grpSp>
            <p:nvGrpSpPr>
              <p:cNvPr id="12" name="Group 48"/>
              <p:cNvGrpSpPr>
                <a:grpSpLocks/>
              </p:cNvGrpSpPr>
              <p:nvPr/>
            </p:nvGrpSpPr>
            <p:grpSpPr bwMode="auto">
              <a:xfrm>
                <a:off x="3798" y="2529"/>
                <a:ext cx="603" cy="123"/>
                <a:chOff x="3495" y="2459"/>
                <a:chExt cx="603" cy="123"/>
              </a:xfrm>
            </p:grpSpPr>
            <p:sp>
              <p:nvSpPr>
                <p:cNvPr id="41003" name="Rectangle 49"/>
                <p:cNvSpPr>
                  <a:spLocks noChangeArrowheads="1"/>
                </p:cNvSpPr>
                <p:nvPr/>
              </p:nvSpPr>
              <p:spPr bwMode="auto">
                <a:xfrm>
                  <a:off x="3625" y="2459"/>
                  <a:ext cx="345" cy="2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13" name="Group 50"/>
                <p:cNvGrpSpPr>
                  <a:grpSpLocks/>
                </p:cNvGrpSpPr>
                <p:nvPr/>
              </p:nvGrpSpPr>
              <p:grpSpPr bwMode="auto">
                <a:xfrm>
                  <a:off x="3495" y="2487"/>
                  <a:ext cx="603" cy="95"/>
                  <a:chOff x="3495" y="2548"/>
                  <a:chExt cx="603" cy="95"/>
                </a:xfrm>
              </p:grpSpPr>
              <p:sp>
                <p:nvSpPr>
                  <p:cNvPr id="41005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761" y="2575"/>
                    <a:ext cx="68" cy="6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41006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495" y="2548"/>
                    <a:ext cx="603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41002" name="Text Box 53"/>
              <p:cNvSpPr txBox="1">
                <a:spLocks noChangeArrowheads="1"/>
              </p:cNvSpPr>
              <p:nvPr/>
            </p:nvSpPr>
            <p:spPr bwMode="auto">
              <a:xfrm>
                <a:off x="3860" y="2613"/>
                <a:ext cx="5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400" b="1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sample</a:t>
                </a:r>
              </a:p>
            </p:txBody>
          </p:sp>
        </p:grpSp>
        <p:sp>
          <p:nvSpPr>
            <p:cNvPr id="41000" name="Line 54"/>
            <p:cNvSpPr>
              <a:spLocks noChangeShapeType="1"/>
            </p:cNvSpPr>
            <p:nvPr/>
          </p:nvSpPr>
          <p:spPr bwMode="auto">
            <a:xfrm flipV="1">
              <a:off x="2953" y="2871"/>
              <a:ext cx="0" cy="229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8015288" y="2676525"/>
            <a:ext cx="1042987" cy="992188"/>
            <a:chOff x="5103" y="1470"/>
            <a:chExt cx="657" cy="625"/>
          </a:xfrm>
        </p:grpSpPr>
        <p:sp>
          <p:nvSpPr>
            <p:cNvPr id="40992" name="Text Box 56"/>
            <p:cNvSpPr txBox="1">
              <a:spLocks noChangeArrowheads="1"/>
            </p:cNvSpPr>
            <p:nvPr/>
          </p:nvSpPr>
          <p:spPr bwMode="auto">
            <a:xfrm>
              <a:off x="5238" y="1470"/>
              <a:ext cx="5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 b="1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detector</a:t>
              </a:r>
            </a:p>
          </p:txBody>
        </p: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 rot="2072589">
              <a:off x="5103" y="1585"/>
              <a:ext cx="407" cy="510"/>
              <a:chOff x="3439" y="634"/>
              <a:chExt cx="407" cy="510"/>
            </a:xfrm>
          </p:grpSpPr>
          <p:sp>
            <p:nvSpPr>
              <p:cNvPr id="40994" name="Rectangle 58"/>
              <p:cNvSpPr>
                <a:spLocks noChangeArrowheads="1"/>
              </p:cNvSpPr>
              <p:nvPr/>
            </p:nvSpPr>
            <p:spPr bwMode="auto">
              <a:xfrm rot="1925174">
                <a:off x="3683" y="634"/>
                <a:ext cx="163" cy="37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995" name="Rectangle 59"/>
              <p:cNvSpPr>
                <a:spLocks noChangeArrowheads="1"/>
              </p:cNvSpPr>
              <p:nvPr/>
            </p:nvSpPr>
            <p:spPr bwMode="auto">
              <a:xfrm rot="1925174">
                <a:off x="3657" y="929"/>
                <a:ext cx="55" cy="50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996" name="Line 60"/>
              <p:cNvSpPr>
                <a:spLocks noChangeShapeType="1"/>
              </p:cNvSpPr>
              <p:nvPr/>
            </p:nvSpPr>
            <p:spPr bwMode="auto">
              <a:xfrm rot="-430551">
                <a:off x="3521" y="1013"/>
                <a:ext cx="67" cy="6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997" name="Line 61"/>
              <p:cNvSpPr>
                <a:spLocks noChangeShapeType="1"/>
              </p:cNvSpPr>
              <p:nvPr/>
            </p:nvSpPr>
            <p:spPr bwMode="auto">
              <a:xfrm rot="-430551">
                <a:off x="3625" y="1083"/>
                <a:ext cx="67" cy="6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998" name="Rectangle 62"/>
              <p:cNvSpPr>
                <a:spLocks noChangeArrowheads="1"/>
              </p:cNvSpPr>
              <p:nvPr/>
            </p:nvSpPr>
            <p:spPr bwMode="auto">
              <a:xfrm rot="1962036">
                <a:off x="3439" y="1040"/>
                <a:ext cx="352" cy="75"/>
              </a:xfrm>
              <a:prstGeom prst="rect">
                <a:avLst/>
              </a:prstGeom>
              <a:solidFill>
                <a:srgbClr val="969696">
                  <a:alpha val="32156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4365625" y="2444750"/>
            <a:ext cx="3925888" cy="1601788"/>
            <a:chOff x="2426" y="2581"/>
            <a:chExt cx="2473" cy="1009"/>
          </a:xfrm>
        </p:grpSpPr>
        <p:sp>
          <p:nvSpPr>
            <p:cNvPr id="40984" name="Line 64"/>
            <p:cNvSpPr>
              <a:spLocks noChangeAspect="1" noChangeShapeType="1"/>
            </p:cNvSpPr>
            <p:nvPr/>
          </p:nvSpPr>
          <p:spPr bwMode="auto">
            <a:xfrm flipV="1">
              <a:off x="3720" y="3193"/>
              <a:ext cx="1179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2426" y="2581"/>
              <a:ext cx="1294" cy="1009"/>
              <a:chOff x="2806" y="1317"/>
              <a:chExt cx="1294" cy="1009"/>
            </a:xfrm>
          </p:grpSpPr>
          <p:sp>
            <p:nvSpPr>
              <p:cNvPr id="40986" name="Line 66"/>
              <p:cNvSpPr>
                <a:spLocks noChangeShapeType="1"/>
              </p:cNvSpPr>
              <p:nvPr/>
            </p:nvSpPr>
            <p:spPr bwMode="auto">
              <a:xfrm flipV="1">
                <a:off x="2806" y="1324"/>
                <a:ext cx="223" cy="3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987" name="Line 67"/>
              <p:cNvSpPr>
                <a:spLocks noChangeShapeType="1"/>
              </p:cNvSpPr>
              <p:nvPr/>
            </p:nvSpPr>
            <p:spPr bwMode="auto">
              <a:xfrm>
                <a:off x="3029" y="1317"/>
                <a:ext cx="176" cy="3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988" name="Line 68"/>
              <p:cNvSpPr>
                <a:spLocks noChangeShapeType="1"/>
              </p:cNvSpPr>
              <p:nvPr/>
            </p:nvSpPr>
            <p:spPr bwMode="auto">
              <a:xfrm flipV="1">
                <a:off x="3205" y="1635"/>
                <a:ext cx="156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989" name="Line 69"/>
              <p:cNvSpPr>
                <a:spLocks noChangeShapeType="1"/>
              </p:cNvSpPr>
              <p:nvPr/>
            </p:nvSpPr>
            <p:spPr bwMode="auto">
              <a:xfrm>
                <a:off x="3368" y="1642"/>
                <a:ext cx="88" cy="1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990" name="Line 70"/>
              <p:cNvSpPr>
                <a:spLocks noChangeShapeType="1"/>
              </p:cNvSpPr>
              <p:nvPr/>
            </p:nvSpPr>
            <p:spPr bwMode="auto">
              <a:xfrm flipV="1">
                <a:off x="3450" y="1730"/>
                <a:ext cx="189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991" name="Line 71"/>
              <p:cNvSpPr>
                <a:spLocks noChangeShapeType="1"/>
              </p:cNvSpPr>
              <p:nvPr/>
            </p:nvSpPr>
            <p:spPr bwMode="auto">
              <a:xfrm>
                <a:off x="3639" y="1730"/>
                <a:ext cx="461" cy="59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40981" name="Rectangle 73"/>
          <p:cNvSpPr>
            <a:spLocks noChangeArrowheads="1"/>
          </p:cNvSpPr>
          <p:nvPr/>
        </p:nvSpPr>
        <p:spPr bwMode="auto">
          <a:xfrm>
            <a:off x="1409700" y="6246813"/>
            <a:ext cx="171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Times New Roman" pitchFamily="18" charset="0"/>
                <a:ea typeface="標楷體" pitchFamily="65" charset="-120"/>
              </a:rPr>
              <a:t>D5000 Discover</a:t>
            </a:r>
          </a:p>
        </p:txBody>
      </p:sp>
      <p:pic>
        <p:nvPicPr>
          <p:cNvPr id="409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581525"/>
            <a:ext cx="21875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直線單箭頭接點 18"/>
          <p:cNvCxnSpPr/>
          <p:nvPr/>
        </p:nvCxnSpPr>
        <p:spPr>
          <a:xfrm flipH="1" flipV="1">
            <a:off x="4862513" y="1340768"/>
            <a:ext cx="850900" cy="14881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3595970" y="971436"/>
            <a:ext cx="301338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To filter out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l-GR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  <a:latin typeface="新細明體"/>
                <a:ea typeface="新細明體"/>
              </a:rPr>
              <a:t> and keep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l-GR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solidFill>
                  <a:srgbClr val="FF0000"/>
                </a:solidFill>
                <a:latin typeface="新細明體"/>
                <a:ea typeface="新細明體"/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套索 1"/>
          <p:cNvSpPr/>
          <p:nvPr/>
        </p:nvSpPr>
        <p:spPr>
          <a:xfrm rot="2211520">
            <a:off x="5749321" y="3176623"/>
            <a:ext cx="540081" cy="504056"/>
          </a:xfrm>
          <a:prstGeom prst="chord">
            <a:avLst>
              <a:gd name="adj1" fmla="val 2044160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接點 3"/>
          <p:cNvCxnSpPr/>
          <p:nvPr/>
        </p:nvCxnSpPr>
        <p:spPr>
          <a:xfrm flipV="1">
            <a:off x="6019361" y="1916832"/>
            <a:ext cx="0" cy="1511818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5868144" y="141277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y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B5CD-750B-4C75-A454-710597692228}" type="slidenum">
              <a:rPr lang="en-US" altLang="zh-TW"/>
              <a:pPr/>
              <a:t>3</a:t>
            </a:fld>
            <a:endParaRPr lang="en-US" altLang="zh-TW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835150" y="762000"/>
          <a:ext cx="5580063" cy="553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anvas Drawing" r:id="rId3" imgW="6502400" imgH="6451600" progId="">
                  <p:embed/>
                </p:oleObj>
              </mc:Choice>
              <mc:Fallback>
                <p:oleObj name="Canvas Drawing" r:id="rId3" imgW="6502400" imgH="64516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762000"/>
                        <a:ext cx="5580063" cy="553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2151063" y="6400800"/>
          <a:ext cx="47974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anvas Drawing" r:id="rId5" imgW="6235700" imgH="330200" progId="">
                  <p:embed/>
                </p:oleObj>
              </mc:Choice>
              <mc:Fallback>
                <p:oleObj name="Canvas Drawing" r:id="rId5" imgW="6235700" imgH="3302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6400800"/>
                        <a:ext cx="479742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84213" y="6308725"/>
            <a:ext cx="72009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3620E-10B3-4DB2-8D87-0D2A59D639D7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zh-TW" sz="3200">
                <a:solidFill>
                  <a:schemeClr val="tx2"/>
                </a:solidFill>
              </a:rPr>
              <a:t>7 Crystal Systems (unit cell geometry)</a:t>
            </a:r>
            <a:br>
              <a:rPr lang="en-US" altLang="zh-TW" sz="3200">
                <a:solidFill>
                  <a:schemeClr val="tx2"/>
                </a:solidFill>
              </a:rPr>
            </a:br>
            <a:r>
              <a:rPr lang="en-US" altLang="zh-TW" sz="3200">
                <a:solidFill>
                  <a:schemeClr val="tx2"/>
                </a:solidFill>
              </a:rPr>
              <a:t> and 14 Bravais Lattices</a:t>
            </a:r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1258888" y="1600200"/>
          <a:ext cx="402113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anvas Drawing" r:id="rId3" imgW="6985000" imgH="7861300" progId="">
                  <p:embed/>
                </p:oleObj>
              </mc:Choice>
              <mc:Fallback>
                <p:oleObj name="Canvas Drawing" r:id="rId3" imgW="6985000" imgH="78613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600200"/>
                        <a:ext cx="402113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724525" y="3619500"/>
            <a:ext cx="299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/>
              <a:t>A point represent a basis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CD28-9EC6-4499-B070-BB4D4D7DB3C7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Face Center Cubic</a:t>
            </a:r>
          </a:p>
        </p:txBody>
      </p:sp>
      <p:graphicFrame>
        <p:nvGraphicFramePr>
          <p:cNvPr id="849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59050" y="1600200"/>
          <a:ext cx="402431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anvas Drawing" r:id="rId3" imgW="4584700" imgH="5156200" progId="">
                  <p:embed/>
                </p:oleObj>
              </mc:Choice>
              <mc:Fallback>
                <p:oleObj name="Canvas Drawing" r:id="rId3" imgW="4584700" imgH="5156200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1600200"/>
                        <a:ext cx="4024313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2EC-45C5-455D-A8AF-68E620C9229F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Body Center </a:t>
            </a:r>
            <a:r>
              <a:rPr lang="en-US" altLang="zh-TW" dirty="0" smtClean="0"/>
              <a:t>Cubic (BCC)</a:t>
            </a:r>
            <a:endParaRPr lang="en-US" altLang="zh-TW" dirty="0"/>
          </a:p>
        </p:txBody>
      </p:sp>
      <p:graphicFrame>
        <p:nvGraphicFramePr>
          <p:cNvPr id="860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5463" y="1600200"/>
          <a:ext cx="55530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anvas Drawing" r:id="rId3" imgW="6248400" imgH="5092700" progId="">
                  <p:embed/>
                </p:oleObj>
              </mc:Choice>
              <mc:Fallback>
                <p:oleObj name="Canvas Drawing" r:id="rId3" imgW="6248400" imgH="5092700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1600200"/>
                        <a:ext cx="555307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971550" y="5805488"/>
            <a:ext cx="6985000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D6CB-350C-4C07-B25A-ADCC0FDED94B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Hexagonal Close-Packed</a:t>
            </a:r>
          </a:p>
        </p:txBody>
      </p:sp>
      <p:graphicFrame>
        <p:nvGraphicFramePr>
          <p:cNvPr id="870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84450" y="1600200"/>
          <a:ext cx="39751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anvas Drawing" r:id="rId3" imgW="4743450" imgH="5400675" progId="">
                  <p:embed/>
                </p:oleObj>
              </mc:Choice>
              <mc:Fallback>
                <p:oleObj name="Canvas Drawing" r:id="rId3" imgW="4743450" imgH="5400675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1600200"/>
                        <a:ext cx="39751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788E-699E-4086-943C-ABAF612AABA2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 dirty="0"/>
              <a:t>Diamond and Zinc </a:t>
            </a:r>
            <a:r>
              <a:rPr lang="en-US" altLang="zh-TW" sz="4000" dirty="0" err="1"/>
              <a:t>Blende</a:t>
            </a:r>
            <a:r>
              <a:rPr lang="en-US" altLang="zh-TW" sz="4000" dirty="0"/>
              <a:t> Unit </a:t>
            </a:r>
            <a:r>
              <a:rPr lang="en-US" altLang="zh-TW" sz="4000" dirty="0" smtClean="0"/>
              <a:t>Cell (FCC)</a:t>
            </a:r>
            <a:endParaRPr lang="en-US" altLang="zh-TW" sz="4000" dirty="0"/>
          </a:p>
        </p:txBody>
      </p:sp>
      <p:graphicFrame>
        <p:nvGraphicFramePr>
          <p:cNvPr id="8806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2060575"/>
          <a:ext cx="403860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anvas Drawing" r:id="rId3" imgW="5556250" imgH="3813175" progId="">
                  <p:embed/>
                </p:oleObj>
              </mc:Choice>
              <mc:Fallback>
                <p:oleObj name="Canvas Drawing" r:id="rId3" imgW="5556250" imgH="3813175" progId="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0575"/>
                        <a:ext cx="4038600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2012950"/>
          <a:ext cx="4495800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anvas Drawing" r:id="rId5" imgW="6261100" imgH="4676775" progId="">
                  <p:embed/>
                </p:oleObj>
              </mc:Choice>
              <mc:Fallback>
                <p:oleObj name="Canvas Drawing" r:id="rId5" imgW="6261100" imgH="4676775" progId="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012950"/>
                        <a:ext cx="4495800" cy="335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4211638" y="5084763"/>
            <a:ext cx="4932362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2004/6/29</a:t>
            </a: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3424-7DF4-4E98-8EFF-F104BF97D0C7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Rock Salt Crystal (FCC)</a:t>
            </a:r>
          </a:p>
        </p:txBody>
      </p:sp>
      <p:graphicFrame>
        <p:nvGraphicFramePr>
          <p:cNvPr id="890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16050" y="1644650"/>
          <a:ext cx="6311900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anvas Drawing" r:id="rId3" imgW="6311900" imgH="4435475" progId="">
                  <p:embed/>
                </p:oleObj>
              </mc:Choice>
              <mc:Fallback>
                <p:oleObj name="Canvas Drawing" r:id="rId3" imgW="6311900" imgH="4435475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1644650"/>
                        <a:ext cx="6311900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827088" y="5661025"/>
            <a:ext cx="7561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971550" y="5661025"/>
            <a:ext cx="7200900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695</Words>
  <Application>Microsoft Office PowerPoint</Application>
  <PresentationFormat>如螢幕大小 (4:3)</PresentationFormat>
  <Paragraphs>164</Paragraphs>
  <Slides>29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29</vt:i4>
      </vt:variant>
    </vt:vector>
  </HeadingPairs>
  <TitlesOfParts>
    <vt:vector size="33" baseType="lpstr">
      <vt:lpstr>Office 佈景主題</vt:lpstr>
      <vt:lpstr>Canvas Drawing</vt:lpstr>
      <vt:lpstr>方程式</vt:lpstr>
      <vt:lpstr>Image</vt:lpstr>
      <vt:lpstr>Crystal and X-ray Diffraction</vt:lpstr>
      <vt:lpstr>Crystal Structure</vt:lpstr>
      <vt:lpstr>PowerPoint 簡報</vt:lpstr>
      <vt:lpstr>PowerPoint 簡報</vt:lpstr>
      <vt:lpstr>Face Center Cubic</vt:lpstr>
      <vt:lpstr>Body Center Cubic (BCC)</vt:lpstr>
      <vt:lpstr>Hexagonal Close-Packed</vt:lpstr>
      <vt:lpstr>Diamond and Zinc Blende Unit Cell (FCC)</vt:lpstr>
      <vt:lpstr>Rock Salt Crystal (FCC)</vt:lpstr>
      <vt:lpstr>Lattice Parameters, Directions, and Planes in Crystal</vt:lpstr>
      <vt:lpstr>PowerPoint 簡報</vt:lpstr>
      <vt:lpstr>PowerPoint 簡報</vt:lpstr>
      <vt:lpstr>Planes of a Zone</vt:lpstr>
      <vt:lpstr>X-ray Tube</vt:lpstr>
      <vt:lpstr>X-ray Emission Spectrum by Electron Bombardment</vt:lpstr>
      <vt:lpstr>Continuous Emission</vt:lpstr>
      <vt:lpstr>Characteristic Emission</vt:lpstr>
      <vt:lpstr>Bragg Diffraction</vt:lpstr>
      <vt:lpstr>Diffraction Methods</vt:lpstr>
      <vt:lpstr>Laue Method</vt:lpstr>
      <vt:lpstr>Laue Method</vt:lpstr>
      <vt:lpstr>Laue Diffraction Spots (λFixed)</vt:lpstr>
      <vt:lpstr>Powder Method</vt:lpstr>
      <vt:lpstr>Debye-Scherrer Powder Method</vt:lpstr>
      <vt:lpstr>Rotating-Crystal Method</vt:lpstr>
      <vt:lpstr>PowerPoint 簡報</vt:lpstr>
      <vt:lpstr>High resolution X-ray diffractometer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and X-ray Diffraction</dc:title>
  <dc:creator>user</dc:creator>
  <cp:lastModifiedBy>user</cp:lastModifiedBy>
  <cp:revision>28</cp:revision>
  <dcterms:created xsi:type="dcterms:W3CDTF">2014-01-17T07:13:59Z</dcterms:created>
  <dcterms:modified xsi:type="dcterms:W3CDTF">2015-09-22T08:58:59Z</dcterms:modified>
</cp:coreProperties>
</file>