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5"/>
  </p:handoutMasterIdLst>
  <p:sldIdLst>
    <p:sldId id="314" r:id="rId2"/>
    <p:sldId id="286" r:id="rId3"/>
    <p:sldId id="287" r:id="rId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DFC5E"/>
    <a:srgbClr val="0000FF"/>
    <a:srgbClr val="E4E7B7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55" autoAdjust="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C8110D-3C2F-4A9A-866A-0BDFD5DDDD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2749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DC8A-386B-4B4C-AB83-2E22F3F6D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4F630-B98A-4784-8889-2155372D3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A6AA-BAA3-4E8F-91F3-E9BBEB202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4B3CD-98E6-43AA-802C-DEB6F6763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8505-032C-4E7D-B697-74E459DB4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CF49C-9304-4C3F-B73B-908922269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E933-663D-40BB-9BF8-D34C008F5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2ABC5-31E2-476F-B07E-3107E8884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17A5-ECAA-4F1D-B90D-A592A3CE4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FD36-DF90-40FE-84D2-2B837A551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8E512-6D32-4EEC-9670-CC6F261D7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1FF1-D093-445E-969F-D3B8E91E3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F4E8-190F-44B9-A2DD-E360A6C67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96A16-C15F-415B-A7C5-31DC13704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ncue.edu.tw/newindex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5DCBB4-69D8-42F5-B4E7-295641BEF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6631" name="Picture 7" descr="ncue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63" y="4445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352425" y="549275"/>
          <a:ext cx="8683625" cy="623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方程式" r:id="rId3" imgW="5867280" imgH="4190760" progId="Equation.3">
                  <p:embed/>
                </p:oleObj>
              </mc:Choice>
              <mc:Fallback>
                <p:oleObj name="方程式" r:id="rId3" imgW="5867280" imgH="4190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49275"/>
                        <a:ext cx="8683625" cy="623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3860800"/>
            <a:ext cx="475297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13" y="1319213"/>
            <a:ext cx="8535987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2136775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Compton Effect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H="1">
            <a:off x="2124075" y="2133600"/>
            <a:ext cx="431800" cy="935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867400" y="620713"/>
            <a:ext cx="3049588" cy="11874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Bragg diffraction at </a:t>
            </a:r>
          </a:p>
          <a:p>
            <a:r>
              <a:rPr lang="en-US" altLang="zh-TW">
                <a:ea typeface="新細明體" pitchFamily="18" charset="-120"/>
              </a:rPr>
              <a:t>various angles to detect</a:t>
            </a:r>
          </a:p>
          <a:p>
            <a:r>
              <a:rPr lang="en-US" altLang="zh-TW">
                <a:ea typeface="新細明體" pitchFamily="18" charset="-120"/>
              </a:rPr>
              <a:t>X-rays of different </a:t>
            </a:r>
            <a:r>
              <a:rPr lang="el-GR" altLang="zh-TW"/>
              <a:t>λ</a:t>
            </a:r>
            <a:endParaRPr lang="en-US" altLang="zh-TW">
              <a:ea typeface="新細明體" pitchFamily="18" charset="-120"/>
            </a:endParaRPr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 flipH="1">
            <a:off x="6084888" y="1844675"/>
            <a:ext cx="792162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6877050" y="5516563"/>
            <a:ext cx="195103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X-ray detector</a:t>
            </a: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2987675" y="3284538"/>
            <a:ext cx="144463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2411413" y="4724400"/>
            <a:ext cx="185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>
                <a:ea typeface="新細明體" pitchFamily="18" charset="-120"/>
              </a:rPr>
              <a:t>45,90,135 degrees</a:t>
            </a:r>
          </a:p>
        </p:txBody>
      </p:sp>
      <p:graphicFrame>
        <p:nvGraphicFramePr>
          <p:cNvPr id="235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44393"/>
              </p:ext>
            </p:extLst>
          </p:nvPr>
        </p:nvGraphicFramePr>
        <p:xfrm>
          <a:off x="6926263" y="1916113"/>
          <a:ext cx="15875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方程式" r:id="rId4" imgW="914400" imgH="177480" progId="Equation.3">
                  <p:embed/>
                </p:oleObj>
              </mc:Choice>
              <mc:Fallback>
                <p:oleObj name="方程式" r:id="rId4" imgW="91440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1916113"/>
                        <a:ext cx="1587500" cy="307975"/>
                      </a:xfrm>
                      <a:prstGeom prst="rect">
                        <a:avLst/>
                      </a:prstGeom>
                      <a:solidFill>
                        <a:srgbClr val="EDFC5E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87269"/>
              </p:ext>
            </p:extLst>
          </p:nvPr>
        </p:nvGraphicFramePr>
        <p:xfrm>
          <a:off x="2332038" y="5084763"/>
          <a:ext cx="19605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方程式" r:id="rId6" imgW="1422360" imgH="393480" progId="Equation.3">
                  <p:embed/>
                </p:oleObj>
              </mc:Choice>
              <mc:Fallback>
                <p:oleObj name="方程式" r:id="rId6" imgW="14223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5084763"/>
                        <a:ext cx="1960562" cy="542925"/>
                      </a:xfrm>
                      <a:prstGeom prst="rect">
                        <a:avLst/>
                      </a:prstGeom>
                      <a:solidFill>
                        <a:srgbClr val="EDFC5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892424" y="2731433"/>
            <a:ext cx="3114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altLang="zh-TW" dirty="0" smtClean="0">
                <a:ea typeface="標楷體"/>
              </a:rPr>
              <a:t>θ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 b="53528"/>
          <a:stretch>
            <a:fillRect/>
          </a:stretch>
        </p:blipFill>
        <p:spPr bwMode="auto">
          <a:xfrm>
            <a:off x="611188" y="1436688"/>
            <a:ext cx="384175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9"/>
          <p:cNvPicPr>
            <a:picLocks noChangeAspect="1" noChangeArrowheads="1"/>
          </p:cNvPicPr>
          <p:nvPr/>
        </p:nvPicPr>
        <p:blipFill>
          <a:blip r:embed="rId3" cstate="print"/>
          <a:srcRect t="46056"/>
          <a:stretch>
            <a:fillRect/>
          </a:stretch>
        </p:blipFill>
        <p:spPr bwMode="auto">
          <a:xfrm>
            <a:off x="4356100" y="1412875"/>
            <a:ext cx="384175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5630863" y="884238"/>
            <a:ext cx="957262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zh-TW"/>
              <a:t>λ</a:t>
            </a:r>
            <a:r>
              <a:rPr lang="en-US" altLang="zh-TW" baseline="-25000">
                <a:latin typeface="Times New Roman" pitchFamily="18" charset="0"/>
                <a:ea typeface="新細明體" pitchFamily="18" charset="-120"/>
              </a:rPr>
              <a:t>1     </a:t>
            </a:r>
            <a:r>
              <a:rPr lang="el-GR" altLang="zh-TW">
                <a:latin typeface="Times New Roman" pitchFamily="18" charset="0"/>
              </a:rPr>
              <a:t>λ</a:t>
            </a:r>
            <a:r>
              <a:rPr lang="en-US" altLang="zh-TW" baseline="-25000">
                <a:latin typeface="Times New Roman" pitchFamily="18" charset="0"/>
                <a:ea typeface="新細明體" pitchFamily="18" charset="-120"/>
              </a:rPr>
              <a:t>2</a:t>
            </a:r>
            <a:endParaRPr lang="el-GR" altLang="zh-TW" baseline="-25000">
              <a:latin typeface="Times New Roman" pitchFamily="18" charset="0"/>
            </a:endParaRP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47813" y="765175"/>
            <a:ext cx="341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Elastically scattered X-ray</a:t>
            </a:r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 flipH="1">
            <a:off x="2124075" y="1196975"/>
            <a:ext cx="431800" cy="28733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755650" y="5805488"/>
            <a:ext cx="3351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ea typeface="新細明體" pitchFamily="18" charset="-120"/>
              </a:rPr>
              <a:t>Non-elastically scattered X-ray</a:t>
            </a:r>
          </a:p>
          <a:p>
            <a:r>
              <a:rPr lang="en-US" altLang="zh-TW" sz="2000">
                <a:solidFill>
                  <a:srgbClr val="FF0000"/>
                </a:solidFill>
                <a:ea typeface="新細明體" pitchFamily="18" charset="-120"/>
              </a:rPr>
              <a:t>(Compton Effect) analyzed by</a:t>
            </a:r>
          </a:p>
          <a:p>
            <a:r>
              <a:rPr lang="en-US" altLang="zh-TW" sz="2000">
                <a:solidFill>
                  <a:srgbClr val="FF0000"/>
                </a:solidFill>
                <a:ea typeface="新細明體" pitchFamily="18" charset="-120"/>
              </a:rPr>
              <a:t>Bragg diffraction</a:t>
            </a:r>
          </a:p>
        </p:txBody>
      </p:sp>
      <p:sp>
        <p:nvSpPr>
          <p:cNvPr id="24585" name="Line 14"/>
          <p:cNvSpPr>
            <a:spLocks noChangeShapeType="1"/>
          </p:cNvSpPr>
          <p:nvPr/>
        </p:nvSpPr>
        <p:spPr bwMode="auto">
          <a:xfrm flipV="1">
            <a:off x="4284663" y="3933825"/>
            <a:ext cx="2374900" cy="2087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6" name="Line 15"/>
          <p:cNvSpPr>
            <a:spLocks noChangeShapeType="1"/>
          </p:cNvSpPr>
          <p:nvPr/>
        </p:nvSpPr>
        <p:spPr bwMode="auto">
          <a:xfrm flipV="1">
            <a:off x="4284663" y="2997200"/>
            <a:ext cx="2016125" cy="3024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7" name="Line 16"/>
          <p:cNvSpPr>
            <a:spLocks noChangeShapeType="1"/>
          </p:cNvSpPr>
          <p:nvPr/>
        </p:nvSpPr>
        <p:spPr bwMode="auto">
          <a:xfrm flipH="1" flipV="1">
            <a:off x="2268538" y="3860800"/>
            <a:ext cx="2016125" cy="2160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8" name="Oval 17"/>
          <p:cNvSpPr>
            <a:spLocks noChangeArrowheads="1"/>
          </p:cNvSpPr>
          <p:nvPr/>
        </p:nvSpPr>
        <p:spPr bwMode="auto">
          <a:xfrm>
            <a:off x="2411413" y="4508500"/>
            <a:ext cx="504825" cy="360363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4589" name="Oval 18"/>
          <p:cNvSpPr>
            <a:spLocks noChangeArrowheads="1"/>
          </p:cNvSpPr>
          <p:nvPr/>
        </p:nvSpPr>
        <p:spPr bwMode="auto">
          <a:xfrm>
            <a:off x="7019925" y="4005263"/>
            <a:ext cx="792163" cy="431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4590" name="Oval 19"/>
          <p:cNvSpPr>
            <a:spLocks noChangeArrowheads="1"/>
          </p:cNvSpPr>
          <p:nvPr/>
        </p:nvSpPr>
        <p:spPr bwMode="auto">
          <a:xfrm>
            <a:off x="6877050" y="2133600"/>
            <a:ext cx="503238" cy="358775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4591" name="Line 20"/>
          <p:cNvSpPr>
            <a:spLocks noChangeShapeType="1"/>
          </p:cNvSpPr>
          <p:nvPr/>
        </p:nvSpPr>
        <p:spPr bwMode="auto">
          <a:xfrm flipV="1">
            <a:off x="2916238" y="2636838"/>
            <a:ext cx="4535487" cy="20161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2" name="Line 21"/>
          <p:cNvSpPr>
            <a:spLocks noChangeShapeType="1"/>
          </p:cNvSpPr>
          <p:nvPr/>
        </p:nvSpPr>
        <p:spPr bwMode="auto">
          <a:xfrm flipV="1">
            <a:off x="7596188" y="2852738"/>
            <a:ext cx="71437" cy="11525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3" name="Line 22"/>
          <p:cNvSpPr>
            <a:spLocks noChangeShapeType="1"/>
          </p:cNvSpPr>
          <p:nvPr/>
        </p:nvSpPr>
        <p:spPr bwMode="auto">
          <a:xfrm>
            <a:off x="7235825" y="2492375"/>
            <a:ext cx="2889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4" name="Text Box 23"/>
          <p:cNvSpPr txBox="1">
            <a:spLocks noChangeArrowheads="1"/>
          </p:cNvSpPr>
          <p:nvPr/>
        </p:nvSpPr>
        <p:spPr bwMode="auto">
          <a:xfrm>
            <a:off x="7596188" y="2133600"/>
            <a:ext cx="1747837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Scattering angle </a:t>
            </a:r>
            <a:r>
              <a:rPr lang="el-GR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/>
              </a:rPr>
              <a:t>θ</a:t>
            </a:r>
            <a:endParaRPr lang="el-GR" altLang="zh-TW" sz="18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57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427341"/>
              </p:ext>
            </p:extLst>
          </p:nvPr>
        </p:nvGraphicFramePr>
        <p:xfrm>
          <a:off x="7578725" y="6308725"/>
          <a:ext cx="15875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方程式" r:id="rId4" imgW="914400" imgH="177480" progId="Equation.3">
                  <p:embed/>
                </p:oleObj>
              </mc:Choice>
              <mc:Fallback>
                <p:oleObj name="方程式" r:id="rId4" imgW="91440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6308725"/>
                        <a:ext cx="1587500" cy="307975"/>
                      </a:xfrm>
                      <a:prstGeom prst="rect">
                        <a:avLst/>
                      </a:prstGeom>
                      <a:solidFill>
                        <a:srgbClr val="EDFC5E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4080921" y="535004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>
                <a:ea typeface="標楷體"/>
              </a:rPr>
              <a:t>Θ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829184" y="31832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>
                <a:ea typeface="標楷體"/>
              </a:rPr>
              <a:t>Θ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947680" y="54835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>
                <a:ea typeface="標楷體"/>
              </a:rPr>
              <a:t>Θ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4045454" y="31832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>
                <a:ea typeface="標楷體"/>
              </a:rPr>
              <a:t>Θ</a:t>
            </a:r>
            <a:endParaRPr lang="zh-TW" altLang="en-US" dirty="0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1979711" y="1196976"/>
            <a:ext cx="684113" cy="2592064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2708276" y="1196975"/>
            <a:ext cx="3015852" cy="2880097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2816223" y="1222375"/>
            <a:ext cx="2979912" cy="911225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43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Blank Presentation</vt:lpstr>
      <vt:lpstr>方程式</vt:lpstr>
      <vt:lpstr>Microsoft 方程式編輯器 3.0</vt:lpstr>
      <vt:lpstr>PowerPoint 簡報</vt:lpstr>
      <vt:lpstr>PowerPoint 簡報</vt:lpstr>
      <vt:lpstr>PowerPoint 簡報</vt:lpstr>
    </vt:vector>
  </TitlesOfParts>
  <Company>Sumanas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w</dc:creator>
  <cp:lastModifiedBy>K501L</cp:lastModifiedBy>
  <cp:revision>142</cp:revision>
  <cp:lastPrinted>2007-10-05T00:50:19Z</cp:lastPrinted>
  <dcterms:created xsi:type="dcterms:W3CDTF">2002-12-24T01:08:46Z</dcterms:created>
  <dcterms:modified xsi:type="dcterms:W3CDTF">2017-10-16T03:18:29Z</dcterms:modified>
</cp:coreProperties>
</file>